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19"/>
  </p:notesMasterIdLst>
  <p:sldIdLst>
    <p:sldId id="270" r:id="rId6"/>
    <p:sldId id="281" r:id="rId7"/>
    <p:sldId id="283" r:id="rId8"/>
    <p:sldId id="284" r:id="rId9"/>
    <p:sldId id="285" r:id="rId10"/>
    <p:sldId id="289" r:id="rId11"/>
    <p:sldId id="256" r:id="rId12"/>
    <p:sldId id="290" r:id="rId13"/>
    <p:sldId id="291" r:id="rId14"/>
    <p:sldId id="268" r:id="rId15"/>
    <p:sldId id="266" r:id="rId16"/>
    <p:sldId id="267" r:id="rId17"/>
    <p:sldId id="28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62" d="100"/>
          <a:sy n="62" d="100"/>
        </p:scale>
        <p:origin x="72" y="3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arte\Downloads\Dew%20It%20Logistics\Company%20Information\Marc'd\Business%20Documents\Marc'd%20Financial%20Projections%20-%20Insuranc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arte\Downloads\Dew%20It%20Logistics\Company%20Information\Marc'd\Business%20Documents\Marc'd%20Financial%20Projections%20-%20Insuranc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Customer Projections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1"/>
          <c:order val="0"/>
          <c:tx>
            <c:strRef>
              <c:f>Summary!$C$11</c:f>
              <c:strCache>
                <c:ptCount val="1"/>
                <c:pt idx="0">
                  <c:v>Monthly Projected Subscribers</c:v>
                </c:pt>
              </c:strCache>
            </c:strRef>
          </c:tx>
          <c:spPr>
            <a:solidFill>
              <a:srgbClr val="00660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Summary!$A$12:$A$14</c:f>
              <c:strCache>
                <c:ptCount val="3"/>
                <c:pt idx="0">
                  <c:v>Year 1</c:v>
                </c:pt>
                <c:pt idx="1">
                  <c:v>Year 2</c:v>
                </c:pt>
                <c:pt idx="2">
                  <c:v>Year 3</c:v>
                </c:pt>
              </c:strCache>
            </c:strRef>
          </c:cat>
          <c:val>
            <c:numRef>
              <c:f>Summary!$C$12:$C$14</c:f>
              <c:numCache>
                <c:formatCode>0.0,\ "K"</c:formatCode>
                <c:ptCount val="3"/>
                <c:pt idx="0">
                  <c:v>2249.4600000000005</c:v>
                </c:pt>
                <c:pt idx="1">
                  <c:v>16870.95</c:v>
                </c:pt>
                <c:pt idx="2">
                  <c:v>47238.659999999996</c:v>
                </c:pt>
              </c:numCache>
            </c:numRef>
          </c:val>
          <c:extLst>
            <c:ext xmlns:c16="http://schemas.microsoft.com/office/drawing/2014/chart" uri="{C3380CC4-5D6E-409C-BE32-E72D297353CC}">
              <c16:uniqueId val="{00000000-5D6F-49E2-B6B6-29B776107902}"/>
            </c:ext>
          </c:extLst>
        </c:ser>
        <c:ser>
          <c:idx val="0"/>
          <c:order val="1"/>
          <c:tx>
            <c:strRef>
              <c:f>Summary!$B$11</c:f>
              <c:strCache>
                <c:ptCount val="1"/>
                <c:pt idx="0">
                  <c:v>Monthly Active Users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Summary!$A$12:$A$14</c:f>
              <c:strCache>
                <c:ptCount val="3"/>
                <c:pt idx="0">
                  <c:v>Year 1</c:v>
                </c:pt>
                <c:pt idx="1">
                  <c:v>Year 2</c:v>
                </c:pt>
                <c:pt idx="2">
                  <c:v>Year 3</c:v>
                </c:pt>
              </c:strCache>
            </c:strRef>
          </c:cat>
          <c:val>
            <c:numRef>
              <c:f>Summary!$B$12:$B$14</c:f>
              <c:numCache>
                <c:formatCode>0.0,\ "K"</c:formatCode>
                <c:ptCount val="3"/>
                <c:pt idx="0">
                  <c:v>22494.600000000002</c:v>
                </c:pt>
                <c:pt idx="1">
                  <c:v>112473</c:v>
                </c:pt>
                <c:pt idx="2">
                  <c:v>224946</c:v>
                </c:pt>
              </c:numCache>
            </c:numRef>
          </c:val>
          <c:extLst>
            <c:ext xmlns:c16="http://schemas.microsoft.com/office/drawing/2014/chart" uri="{C3380CC4-5D6E-409C-BE32-E72D297353CC}">
              <c16:uniqueId val="{00000001-5D6F-49E2-B6B6-29B776107902}"/>
            </c:ext>
          </c:extLst>
        </c:ser>
        <c:dLbls>
          <c:dLblPos val="outEnd"/>
          <c:showLegendKey val="0"/>
          <c:showVal val="1"/>
          <c:showCatName val="0"/>
          <c:showSerName val="0"/>
          <c:showPercent val="0"/>
          <c:showBubbleSize val="0"/>
        </c:dLbls>
        <c:gapWidth val="115"/>
        <c:overlap val="-20"/>
        <c:axId val="1631893631"/>
        <c:axId val="676355743"/>
      </c:barChart>
      <c:catAx>
        <c:axId val="1631893631"/>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76355743"/>
        <c:crosses val="autoZero"/>
        <c:auto val="1"/>
        <c:lblAlgn val="ctr"/>
        <c:lblOffset val="100"/>
        <c:noMultiLvlLbl val="0"/>
      </c:catAx>
      <c:valAx>
        <c:axId val="676355743"/>
        <c:scaling>
          <c:orientation val="minMax"/>
        </c:scaling>
        <c:delete val="0"/>
        <c:axPos val="b"/>
        <c:majorGridlines>
          <c:spPr>
            <a:ln w="9525" cap="flat" cmpd="sng" algn="ctr">
              <a:solidFill>
                <a:schemeClr val="lt1">
                  <a:lumMod val="95000"/>
                  <a:alpha val="10000"/>
                </a:schemeClr>
              </a:solidFill>
              <a:round/>
            </a:ln>
            <a:effectLst/>
          </c:spPr>
        </c:majorGridlines>
        <c:numFmt formatCode="0,\ &quot;K&quot;"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6318936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a:softEdge rad="63500"/>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Financial Projections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20428370680377103"/>
          <c:y val="0.13667553546341427"/>
          <c:w val="0.76829463385410934"/>
          <c:h val="0.65971823911217853"/>
        </c:manualLayout>
      </c:layout>
      <c:barChart>
        <c:barDir val="col"/>
        <c:grouping val="clustered"/>
        <c:varyColors val="0"/>
        <c:ser>
          <c:idx val="0"/>
          <c:order val="0"/>
          <c:tx>
            <c:strRef>
              <c:f>Summary!$D$11</c:f>
              <c:strCache>
                <c:ptCount val="1"/>
                <c:pt idx="0">
                  <c:v>Revenue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0"/>
              <c:layout>
                <c:manualLayout>
                  <c:x val="4.9857562440217542E-3"/>
                  <c:y val="-9.170178867148572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192-495F-8883-0A78E3D1BA32}"/>
                </c:ext>
              </c:extLst>
            </c:dLbl>
            <c:dLbl>
              <c:idx val="1"/>
              <c:layout>
                <c:manualLayout>
                  <c:x val="4.9857562440217542E-3"/>
                  <c:y val="-5.980551435096896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192-495F-8883-0A78E3D1BA3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Summary!$A$12:$A$14</c:f>
              <c:strCache>
                <c:ptCount val="3"/>
                <c:pt idx="0">
                  <c:v>Year 1</c:v>
                </c:pt>
                <c:pt idx="1">
                  <c:v>Year 2</c:v>
                </c:pt>
                <c:pt idx="2">
                  <c:v>Year 3</c:v>
                </c:pt>
              </c:strCache>
            </c:strRef>
          </c:cat>
          <c:val>
            <c:numRef>
              <c:f>Summary!$D$12:$D$14</c:f>
              <c:numCache>
                <c:formatCode>"$"0.0,,\ "M"</c:formatCode>
                <c:ptCount val="3"/>
                <c:pt idx="0" formatCode="&quot;$&quot;0,\ &quot;K&quot;">
                  <c:v>767779.19452000014</c:v>
                </c:pt>
                <c:pt idx="1">
                  <c:v>4716341.5563000012</c:v>
                </c:pt>
                <c:pt idx="2">
                  <c:v>12004760.6658</c:v>
                </c:pt>
              </c:numCache>
            </c:numRef>
          </c:val>
          <c:extLst>
            <c:ext xmlns:c16="http://schemas.microsoft.com/office/drawing/2014/chart" uri="{C3380CC4-5D6E-409C-BE32-E72D297353CC}">
              <c16:uniqueId val="{00000000-7192-495F-8883-0A78E3D1BA32}"/>
            </c:ext>
          </c:extLst>
        </c:ser>
        <c:ser>
          <c:idx val="1"/>
          <c:order val="1"/>
          <c:tx>
            <c:strRef>
              <c:f>Summary!$E$11</c:f>
              <c:strCache>
                <c:ptCount val="1"/>
                <c:pt idx="0">
                  <c:v>Expenses</c:v>
                </c:pt>
              </c:strCache>
            </c:strRef>
          </c:tx>
          <c:spPr>
            <a:solidFill>
              <a:srgbClr val="C00000">
                <a:alpha val="83000"/>
              </a:srgbClr>
            </a:solidFill>
            <a:ln>
              <a:noFill/>
            </a:ln>
            <a:effectLst>
              <a:outerShdw blurRad="57150" dist="19050" dir="5400000" algn="ctr" rotWithShape="0">
                <a:srgbClr val="000000">
                  <a:alpha val="63000"/>
                </a:srgbClr>
              </a:outerShdw>
            </a:effectLst>
          </c:spPr>
          <c:invertIfNegative val="0"/>
          <c:dLbls>
            <c:dLbl>
              <c:idx val="0"/>
              <c:layout>
                <c:manualLayout>
                  <c:x val="-1.2464390610054386E-2"/>
                  <c:y val="-2.392220574038770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192-495F-8883-0A78E3D1BA3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Summary!$A$12:$A$14</c:f>
              <c:strCache>
                <c:ptCount val="3"/>
                <c:pt idx="0">
                  <c:v>Year 1</c:v>
                </c:pt>
                <c:pt idx="1">
                  <c:v>Year 2</c:v>
                </c:pt>
                <c:pt idx="2">
                  <c:v>Year 3</c:v>
                </c:pt>
              </c:strCache>
            </c:strRef>
          </c:cat>
          <c:val>
            <c:numRef>
              <c:f>Summary!$E$12:$E$14</c:f>
              <c:numCache>
                <c:formatCode>"$"0.0,,\ "M"</c:formatCode>
                <c:ptCount val="3"/>
                <c:pt idx="0" formatCode="&quot;$&quot;0,\ &quot;K&quot;">
                  <c:v>743096.76</c:v>
                </c:pt>
                <c:pt idx="1">
                  <c:v>4037483.8</c:v>
                </c:pt>
                <c:pt idx="2">
                  <c:v>9590451.4000000004</c:v>
                </c:pt>
              </c:numCache>
            </c:numRef>
          </c:val>
          <c:extLst>
            <c:ext xmlns:c16="http://schemas.microsoft.com/office/drawing/2014/chart" uri="{C3380CC4-5D6E-409C-BE32-E72D297353CC}">
              <c16:uniqueId val="{00000001-7192-495F-8883-0A78E3D1BA32}"/>
            </c:ext>
          </c:extLst>
        </c:ser>
        <c:ser>
          <c:idx val="2"/>
          <c:order val="2"/>
          <c:tx>
            <c:strRef>
              <c:f>Summary!$F$11</c:f>
              <c:strCache>
                <c:ptCount val="1"/>
                <c:pt idx="0">
                  <c:v>Net Profit</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0"/>
              <c:layout>
                <c:manualLayout>
                  <c:x val="-2.4928781220109231E-3"/>
                  <c:y val="3.987034290064593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192-495F-8883-0A78E3D1BA3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Summary!$A$12:$A$14</c:f>
              <c:strCache>
                <c:ptCount val="3"/>
                <c:pt idx="0">
                  <c:v>Year 1</c:v>
                </c:pt>
                <c:pt idx="1">
                  <c:v>Year 2</c:v>
                </c:pt>
                <c:pt idx="2">
                  <c:v>Year 3</c:v>
                </c:pt>
              </c:strCache>
            </c:strRef>
          </c:cat>
          <c:val>
            <c:numRef>
              <c:f>Summary!$F$12:$F$14</c:f>
              <c:numCache>
                <c:formatCode>"$"0,\ "K"</c:formatCode>
                <c:ptCount val="3"/>
                <c:pt idx="0">
                  <c:v>24682.434520000126</c:v>
                </c:pt>
                <c:pt idx="1">
                  <c:v>678857.75630000141</c:v>
                </c:pt>
                <c:pt idx="2" formatCode="&quot;$&quot;0.0,,\ &quot;M&quot;">
                  <c:v>2414309.2657999992</c:v>
                </c:pt>
              </c:numCache>
            </c:numRef>
          </c:val>
          <c:extLst>
            <c:ext xmlns:c16="http://schemas.microsoft.com/office/drawing/2014/chart" uri="{C3380CC4-5D6E-409C-BE32-E72D297353CC}">
              <c16:uniqueId val="{00000002-7192-495F-8883-0A78E3D1BA32}"/>
            </c:ext>
          </c:extLst>
        </c:ser>
        <c:dLbls>
          <c:dLblPos val="outEnd"/>
          <c:showLegendKey val="0"/>
          <c:showVal val="1"/>
          <c:showCatName val="0"/>
          <c:showSerName val="0"/>
          <c:showPercent val="0"/>
          <c:showBubbleSize val="0"/>
        </c:dLbls>
        <c:gapWidth val="100"/>
        <c:overlap val="-24"/>
        <c:axId val="995307727"/>
        <c:axId val="995311087"/>
      </c:barChart>
      <c:catAx>
        <c:axId val="995307727"/>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995311087"/>
        <c:crosses val="autoZero"/>
        <c:auto val="1"/>
        <c:lblAlgn val="ctr"/>
        <c:lblOffset val="100"/>
        <c:noMultiLvlLbl val="0"/>
      </c:catAx>
      <c:valAx>
        <c:axId val="995311087"/>
        <c:scaling>
          <c:orientation val="minMax"/>
        </c:scaling>
        <c:delete val="0"/>
        <c:axPos val="l"/>
        <c:majorGridlines>
          <c:spPr>
            <a:ln w="9525" cap="flat" cmpd="sng" algn="ctr">
              <a:solidFill>
                <a:schemeClr val="lt1">
                  <a:lumMod val="95000"/>
                  <a:alpha val="10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995307727"/>
        <c:crosses val="autoZero"/>
        <c:crossBetween val="between"/>
        <c:minorUnit val="20000"/>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a:softEdge rad="63500"/>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19989-1BF4-4BF2-8E53-31F98B6024AC}" type="datetimeFigureOut">
              <a:rPr lang="en-US" smtClean="0"/>
              <a:t>11/15/2024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E19E6D-D1A1-44ED-B14E-08FE9A98FAD7}" type="slidenum">
              <a:rPr lang="en-US" smtClean="0"/>
              <a:t>‹#›</a:t>
            </a:fld>
            <a:endParaRPr lang="en-US"/>
          </a:p>
        </p:txBody>
      </p:sp>
    </p:spTree>
    <p:extLst>
      <p:ext uri="{BB962C8B-B14F-4D97-AF65-F5344CB8AC3E}">
        <p14:creationId xmlns:p14="http://schemas.microsoft.com/office/powerpoint/2010/main" val="2971189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E19E6D-D1A1-44ED-B14E-08FE9A98FAD7}" type="slidenum">
              <a:rPr lang="en-US" smtClean="0"/>
              <a:t>1</a:t>
            </a:fld>
            <a:endParaRPr lang="en-US"/>
          </a:p>
        </p:txBody>
      </p:sp>
    </p:spTree>
    <p:extLst>
      <p:ext uri="{BB962C8B-B14F-4D97-AF65-F5344CB8AC3E}">
        <p14:creationId xmlns:p14="http://schemas.microsoft.com/office/powerpoint/2010/main" val="793624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80986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2535121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381839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CAB57-142B-D2BF-2F9D-EA61B2E3B5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BE7F30-A135-B0DB-9A02-6337B0ECEB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87F78B-C56E-C15E-6F32-3492016A6F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5CF521-602F-ADBE-B66B-B97C7C5EAF2A}"/>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67796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E9A47-8B44-3C8C-A216-B45568EFB1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786581-AD61-EB42-4DEF-9F3E592ACB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14BC9C-5DFD-2BED-D304-4EDF3FE46A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21E553-5A99-323C-03B7-1EEEFA2BD567}"/>
              </a:ext>
            </a:extLst>
          </p:cNvPr>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846687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0B0C0-133E-F8C2-8634-5878B5231D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5AF6EA-D0D7-1E6D-C685-D0CFC61B96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B5571A-A34A-312F-EE9C-08398CD714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3DD200-ED2B-7924-3950-E3765C920963}"/>
              </a:ext>
            </a:extLst>
          </p:cNvPr>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706500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71CD7-4C60-374D-DA89-F22FFAC0DA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E8EA3A-CBF0-96D1-8C96-BB8CB80F7B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F25E6E-D9CF-17CA-6790-397338CBD091}"/>
              </a:ext>
            </a:extLst>
          </p:cNvPr>
          <p:cNvSpPr>
            <a:spLocks noGrp="1"/>
          </p:cNvSpPr>
          <p:nvPr>
            <p:ph type="dt" sz="half" idx="10"/>
          </p:nvPr>
        </p:nvSpPr>
        <p:spPr/>
        <p:txBody>
          <a:bodyPr/>
          <a:lstStyle/>
          <a:p>
            <a:fld id="{37F96D50-527F-4F12-AACA-40F35445D929}" type="datetimeFigureOut">
              <a:rPr lang="en-US" smtClean="0"/>
              <a:t>11/15/2024</a:t>
            </a:fld>
            <a:endParaRPr lang="en-US"/>
          </a:p>
        </p:txBody>
      </p:sp>
      <p:sp>
        <p:nvSpPr>
          <p:cNvPr id="5" name="Footer Placeholder 4">
            <a:extLst>
              <a:ext uri="{FF2B5EF4-FFF2-40B4-BE49-F238E27FC236}">
                <a16:creationId xmlns:a16="http://schemas.microsoft.com/office/drawing/2014/main" id="{E9D93C87-C923-A371-F464-56B1AC89B5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3B7B7-E336-15EC-C496-3DAD127102F5}"/>
              </a:ext>
            </a:extLst>
          </p:cNvPr>
          <p:cNvSpPr>
            <a:spLocks noGrp="1"/>
          </p:cNvSpPr>
          <p:nvPr>
            <p:ph type="sldNum" sz="quarter" idx="12"/>
          </p:nvPr>
        </p:nvSpPr>
        <p:spPr/>
        <p:txBody>
          <a:bodyPr/>
          <a:lstStyle/>
          <a:p>
            <a:fld id="{AA168F00-50FF-4E46-9790-2CD9C77342F1}" type="slidenum">
              <a:rPr lang="en-US" smtClean="0"/>
              <a:t>‹#›</a:t>
            </a:fld>
            <a:endParaRPr lang="en-US"/>
          </a:p>
        </p:txBody>
      </p:sp>
    </p:spTree>
    <p:extLst>
      <p:ext uri="{BB962C8B-B14F-4D97-AF65-F5344CB8AC3E}">
        <p14:creationId xmlns:p14="http://schemas.microsoft.com/office/powerpoint/2010/main" val="3765009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9115A-088A-CBA2-C39E-D9D69032A8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355F7F-31E7-7082-8B44-C116F37CD8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6DADAE-A089-E2AE-7781-26FDAC45617A}"/>
              </a:ext>
            </a:extLst>
          </p:cNvPr>
          <p:cNvSpPr>
            <a:spLocks noGrp="1"/>
          </p:cNvSpPr>
          <p:nvPr>
            <p:ph type="dt" sz="half" idx="10"/>
          </p:nvPr>
        </p:nvSpPr>
        <p:spPr/>
        <p:txBody>
          <a:bodyPr/>
          <a:lstStyle/>
          <a:p>
            <a:fld id="{37F96D50-527F-4F12-AACA-40F35445D929}" type="datetimeFigureOut">
              <a:rPr lang="en-US" smtClean="0"/>
              <a:t>11/15/2024</a:t>
            </a:fld>
            <a:endParaRPr lang="en-US"/>
          </a:p>
        </p:txBody>
      </p:sp>
      <p:sp>
        <p:nvSpPr>
          <p:cNvPr id="5" name="Footer Placeholder 4">
            <a:extLst>
              <a:ext uri="{FF2B5EF4-FFF2-40B4-BE49-F238E27FC236}">
                <a16:creationId xmlns:a16="http://schemas.microsoft.com/office/drawing/2014/main" id="{7F1F9AA2-342F-AA2E-50C6-25FB9DFE26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36B7E0-8CCB-4D5D-6E2C-B89DA269B983}"/>
              </a:ext>
            </a:extLst>
          </p:cNvPr>
          <p:cNvSpPr>
            <a:spLocks noGrp="1"/>
          </p:cNvSpPr>
          <p:nvPr>
            <p:ph type="sldNum" sz="quarter" idx="12"/>
          </p:nvPr>
        </p:nvSpPr>
        <p:spPr/>
        <p:txBody>
          <a:bodyPr/>
          <a:lstStyle/>
          <a:p>
            <a:fld id="{AA168F00-50FF-4E46-9790-2CD9C77342F1}" type="slidenum">
              <a:rPr lang="en-US" smtClean="0"/>
              <a:t>‹#›</a:t>
            </a:fld>
            <a:endParaRPr lang="en-US"/>
          </a:p>
        </p:txBody>
      </p:sp>
    </p:spTree>
    <p:extLst>
      <p:ext uri="{BB962C8B-B14F-4D97-AF65-F5344CB8AC3E}">
        <p14:creationId xmlns:p14="http://schemas.microsoft.com/office/powerpoint/2010/main" val="365836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D18A0E-D6E4-C9C1-C86E-93FCB03D87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A9A1EE-0085-6079-047E-80BD71CAD4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9EECA4-2747-9503-79E7-8DE35C92017C}"/>
              </a:ext>
            </a:extLst>
          </p:cNvPr>
          <p:cNvSpPr>
            <a:spLocks noGrp="1"/>
          </p:cNvSpPr>
          <p:nvPr>
            <p:ph type="dt" sz="half" idx="10"/>
          </p:nvPr>
        </p:nvSpPr>
        <p:spPr/>
        <p:txBody>
          <a:bodyPr/>
          <a:lstStyle/>
          <a:p>
            <a:fld id="{37F96D50-527F-4F12-AACA-40F35445D929}" type="datetimeFigureOut">
              <a:rPr lang="en-US" smtClean="0"/>
              <a:t>11/15/2024</a:t>
            </a:fld>
            <a:endParaRPr lang="en-US"/>
          </a:p>
        </p:txBody>
      </p:sp>
      <p:sp>
        <p:nvSpPr>
          <p:cNvPr id="5" name="Footer Placeholder 4">
            <a:extLst>
              <a:ext uri="{FF2B5EF4-FFF2-40B4-BE49-F238E27FC236}">
                <a16:creationId xmlns:a16="http://schemas.microsoft.com/office/drawing/2014/main" id="{0B40578E-1E19-BF84-B3BA-C3ED9A709C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B87329-CE7F-014F-CDA1-5B4998C2AB36}"/>
              </a:ext>
            </a:extLst>
          </p:cNvPr>
          <p:cNvSpPr>
            <a:spLocks noGrp="1"/>
          </p:cNvSpPr>
          <p:nvPr>
            <p:ph type="sldNum" sz="quarter" idx="12"/>
          </p:nvPr>
        </p:nvSpPr>
        <p:spPr/>
        <p:txBody>
          <a:bodyPr/>
          <a:lstStyle/>
          <a:p>
            <a:fld id="{AA168F00-50FF-4E46-9790-2CD9C77342F1}" type="slidenum">
              <a:rPr lang="en-US" smtClean="0"/>
              <a:t>‹#›</a:t>
            </a:fld>
            <a:endParaRPr lang="en-US"/>
          </a:p>
        </p:txBody>
      </p:sp>
    </p:spTree>
    <p:extLst>
      <p:ext uri="{BB962C8B-B14F-4D97-AF65-F5344CB8AC3E}">
        <p14:creationId xmlns:p14="http://schemas.microsoft.com/office/powerpoint/2010/main" val="3456528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4193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62415-FD4C-AB6C-DAAC-34637E5C73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9E7D32-0FC5-23E5-8CE2-35C3DE5264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B033EB-2C08-481C-A310-E2904A7B034C}"/>
              </a:ext>
            </a:extLst>
          </p:cNvPr>
          <p:cNvSpPr>
            <a:spLocks noGrp="1"/>
          </p:cNvSpPr>
          <p:nvPr>
            <p:ph type="dt" sz="half" idx="10"/>
          </p:nvPr>
        </p:nvSpPr>
        <p:spPr/>
        <p:txBody>
          <a:bodyPr/>
          <a:lstStyle/>
          <a:p>
            <a:fld id="{37F96D50-527F-4F12-AACA-40F35445D929}" type="datetimeFigureOut">
              <a:rPr lang="en-US" smtClean="0"/>
              <a:t>11/15/2024</a:t>
            </a:fld>
            <a:endParaRPr lang="en-US"/>
          </a:p>
        </p:txBody>
      </p:sp>
      <p:sp>
        <p:nvSpPr>
          <p:cNvPr id="5" name="Footer Placeholder 4">
            <a:extLst>
              <a:ext uri="{FF2B5EF4-FFF2-40B4-BE49-F238E27FC236}">
                <a16:creationId xmlns:a16="http://schemas.microsoft.com/office/drawing/2014/main" id="{0270BD93-D356-097A-03C3-4AC88CA124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5DAB3-52EF-7046-A8CC-7CA3827AC1BD}"/>
              </a:ext>
            </a:extLst>
          </p:cNvPr>
          <p:cNvSpPr>
            <a:spLocks noGrp="1"/>
          </p:cNvSpPr>
          <p:nvPr>
            <p:ph type="sldNum" sz="quarter" idx="12"/>
          </p:nvPr>
        </p:nvSpPr>
        <p:spPr/>
        <p:txBody>
          <a:bodyPr/>
          <a:lstStyle/>
          <a:p>
            <a:fld id="{AA168F00-50FF-4E46-9790-2CD9C77342F1}" type="slidenum">
              <a:rPr lang="en-US" smtClean="0"/>
              <a:t>‹#›</a:t>
            </a:fld>
            <a:endParaRPr lang="en-US"/>
          </a:p>
        </p:txBody>
      </p:sp>
    </p:spTree>
    <p:extLst>
      <p:ext uri="{BB962C8B-B14F-4D97-AF65-F5344CB8AC3E}">
        <p14:creationId xmlns:p14="http://schemas.microsoft.com/office/powerpoint/2010/main" val="3330218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60ED3-94FA-A2D5-8B55-8D4F4CB99C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1836DB-2819-CEF4-958A-248A78EC07B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9717C9-8404-2DE6-718C-0C4142A7AEE9}"/>
              </a:ext>
            </a:extLst>
          </p:cNvPr>
          <p:cNvSpPr>
            <a:spLocks noGrp="1"/>
          </p:cNvSpPr>
          <p:nvPr>
            <p:ph type="dt" sz="half" idx="10"/>
          </p:nvPr>
        </p:nvSpPr>
        <p:spPr/>
        <p:txBody>
          <a:bodyPr/>
          <a:lstStyle/>
          <a:p>
            <a:fld id="{37F96D50-527F-4F12-AACA-40F35445D929}" type="datetimeFigureOut">
              <a:rPr lang="en-US" smtClean="0"/>
              <a:t>11/15/2024</a:t>
            </a:fld>
            <a:endParaRPr lang="en-US"/>
          </a:p>
        </p:txBody>
      </p:sp>
      <p:sp>
        <p:nvSpPr>
          <p:cNvPr id="5" name="Footer Placeholder 4">
            <a:extLst>
              <a:ext uri="{FF2B5EF4-FFF2-40B4-BE49-F238E27FC236}">
                <a16:creationId xmlns:a16="http://schemas.microsoft.com/office/drawing/2014/main" id="{4BF1CAF5-5606-58F4-B43A-E2A063FE4C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992ED6-8371-E792-3E37-7770BD047020}"/>
              </a:ext>
            </a:extLst>
          </p:cNvPr>
          <p:cNvSpPr>
            <a:spLocks noGrp="1"/>
          </p:cNvSpPr>
          <p:nvPr>
            <p:ph type="sldNum" sz="quarter" idx="12"/>
          </p:nvPr>
        </p:nvSpPr>
        <p:spPr/>
        <p:txBody>
          <a:bodyPr/>
          <a:lstStyle/>
          <a:p>
            <a:fld id="{AA168F00-50FF-4E46-9790-2CD9C77342F1}" type="slidenum">
              <a:rPr lang="en-US" smtClean="0"/>
              <a:t>‹#›</a:t>
            </a:fld>
            <a:endParaRPr lang="en-US"/>
          </a:p>
        </p:txBody>
      </p:sp>
    </p:spTree>
    <p:extLst>
      <p:ext uri="{BB962C8B-B14F-4D97-AF65-F5344CB8AC3E}">
        <p14:creationId xmlns:p14="http://schemas.microsoft.com/office/powerpoint/2010/main" val="3195597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25883-BA2B-BD5E-2C62-65DAFA74E2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A13385-E8AC-E523-7F21-F034059E4C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E5B16C-AEF5-17F8-630F-1774986B62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B7C36-DDDA-8482-02F0-FB04B5C79B31}"/>
              </a:ext>
            </a:extLst>
          </p:cNvPr>
          <p:cNvSpPr>
            <a:spLocks noGrp="1"/>
          </p:cNvSpPr>
          <p:nvPr>
            <p:ph type="dt" sz="half" idx="10"/>
          </p:nvPr>
        </p:nvSpPr>
        <p:spPr/>
        <p:txBody>
          <a:bodyPr/>
          <a:lstStyle/>
          <a:p>
            <a:fld id="{37F96D50-527F-4F12-AACA-40F35445D929}" type="datetimeFigureOut">
              <a:rPr lang="en-US" smtClean="0"/>
              <a:t>11/15/2024</a:t>
            </a:fld>
            <a:endParaRPr lang="en-US"/>
          </a:p>
        </p:txBody>
      </p:sp>
      <p:sp>
        <p:nvSpPr>
          <p:cNvPr id="6" name="Footer Placeholder 5">
            <a:extLst>
              <a:ext uri="{FF2B5EF4-FFF2-40B4-BE49-F238E27FC236}">
                <a16:creationId xmlns:a16="http://schemas.microsoft.com/office/drawing/2014/main" id="{063736DC-2AE0-E2AA-8737-99B7CE3396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D3E88B-E2AA-A404-77D6-2ECCA6C94391}"/>
              </a:ext>
            </a:extLst>
          </p:cNvPr>
          <p:cNvSpPr>
            <a:spLocks noGrp="1"/>
          </p:cNvSpPr>
          <p:nvPr>
            <p:ph type="sldNum" sz="quarter" idx="12"/>
          </p:nvPr>
        </p:nvSpPr>
        <p:spPr/>
        <p:txBody>
          <a:bodyPr/>
          <a:lstStyle/>
          <a:p>
            <a:fld id="{AA168F00-50FF-4E46-9790-2CD9C77342F1}" type="slidenum">
              <a:rPr lang="en-US" smtClean="0"/>
              <a:t>‹#›</a:t>
            </a:fld>
            <a:endParaRPr lang="en-US"/>
          </a:p>
        </p:txBody>
      </p:sp>
    </p:spTree>
    <p:extLst>
      <p:ext uri="{BB962C8B-B14F-4D97-AF65-F5344CB8AC3E}">
        <p14:creationId xmlns:p14="http://schemas.microsoft.com/office/powerpoint/2010/main" val="3799174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0080-A0A9-632A-251E-3B545EFF2C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D7EB82-4ED2-9B90-F5EC-7EE56A99EE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E10E2B-0D34-153C-BD6C-6BC3B7EDAE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452FD7-C54F-F99F-FF8D-4B5487D955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9C2D38-2AD4-C1C6-A0C7-A3AE8828F7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E7E907-88A6-FCA2-9AA7-EE8C442A5ACF}"/>
              </a:ext>
            </a:extLst>
          </p:cNvPr>
          <p:cNvSpPr>
            <a:spLocks noGrp="1"/>
          </p:cNvSpPr>
          <p:nvPr>
            <p:ph type="dt" sz="half" idx="10"/>
          </p:nvPr>
        </p:nvSpPr>
        <p:spPr/>
        <p:txBody>
          <a:bodyPr/>
          <a:lstStyle/>
          <a:p>
            <a:fld id="{37F96D50-527F-4F12-AACA-40F35445D929}" type="datetimeFigureOut">
              <a:rPr lang="en-US" smtClean="0"/>
              <a:t>11/15/2024</a:t>
            </a:fld>
            <a:endParaRPr lang="en-US"/>
          </a:p>
        </p:txBody>
      </p:sp>
      <p:sp>
        <p:nvSpPr>
          <p:cNvPr id="8" name="Footer Placeholder 7">
            <a:extLst>
              <a:ext uri="{FF2B5EF4-FFF2-40B4-BE49-F238E27FC236}">
                <a16:creationId xmlns:a16="http://schemas.microsoft.com/office/drawing/2014/main" id="{278A65B6-C429-6005-AA8D-3E71931DE4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A1684E-B908-D612-B96D-5C44B70EFCED}"/>
              </a:ext>
            </a:extLst>
          </p:cNvPr>
          <p:cNvSpPr>
            <a:spLocks noGrp="1"/>
          </p:cNvSpPr>
          <p:nvPr>
            <p:ph type="sldNum" sz="quarter" idx="12"/>
          </p:nvPr>
        </p:nvSpPr>
        <p:spPr/>
        <p:txBody>
          <a:bodyPr/>
          <a:lstStyle/>
          <a:p>
            <a:fld id="{AA168F00-50FF-4E46-9790-2CD9C77342F1}" type="slidenum">
              <a:rPr lang="en-US" smtClean="0"/>
              <a:t>‹#›</a:t>
            </a:fld>
            <a:endParaRPr lang="en-US"/>
          </a:p>
        </p:txBody>
      </p:sp>
    </p:spTree>
    <p:extLst>
      <p:ext uri="{BB962C8B-B14F-4D97-AF65-F5344CB8AC3E}">
        <p14:creationId xmlns:p14="http://schemas.microsoft.com/office/powerpoint/2010/main" val="3864564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B2015-8E6E-1D02-523E-1936DD7E12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80F78B-D514-E9DB-9BD8-1CE426E8ED85}"/>
              </a:ext>
            </a:extLst>
          </p:cNvPr>
          <p:cNvSpPr>
            <a:spLocks noGrp="1"/>
          </p:cNvSpPr>
          <p:nvPr>
            <p:ph type="dt" sz="half" idx="10"/>
          </p:nvPr>
        </p:nvSpPr>
        <p:spPr/>
        <p:txBody>
          <a:bodyPr/>
          <a:lstStyle/>
          <a:p>
            <a:fld id="{37F96D50-527F-4F12-AACA-40F35445D929}" type="datetimeFigureOut">
              <a:rPr lang="en-US" smtClean="0"/>
              <a:t>11/15/2024</a:t>
            </a:fld>
            <a:endParaRPr lang="en-US"/>
          </a:p>
        </p:txBody>
      </p:sp>
      <p:sp>
        <p:nvSpPr>
          <p:cNvPr id="4" name="Footer Placeholder 3">
            <a:extLst>
              <a:ext uri="{FF2B5EF4-FFF2-40B4-BE49-F238E27FC236}">
                <a16:creationId xmlns:a16="http://schemas.microsoft.com/office/drawing/2014/main" id="{D25271E0-09B3-A358-2F18-7C85DAD0A2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52AA0A-D49B-EEE8-03E8-383AE6B1FD4A}"/>
              </a:ext>
            </a:extLst>
          </p:cNvPr>
          <p:cNvSpPr>
            <a:spLocks noGrp="1"/>
          </p:cNvSpPr>
          <p:nvPr>
            <p:ph type="sldNum" sz="quarter" idx="12"/>
          </p:nvPr>
        </p:nvSpPr>
        <p:spPr/>
        <p:txBody>
          <a:bodyPr/>
          <a:lstStyle/>
          <a:p>
            <a:fld id="{AA168F00-50FF-4E46-9790-2CD9C77342F1}" type="slidenum">
              <a:rPr lang="en-US" smtClean="0"/>
              <a:t>‹#›</a:t>
            </a:fld>
            <a:endParaRPr lang="en-US"/>
          </a:p>
        </p:txBody>
      </p:sp>
    </p:spTree>
    <p:extLst>
      <p:ext uri="{BB962C8B-B14F-4D97-AF65-F5344CB8AC3E}">
        <p14:creationId xmlns:p14="http://schemas.microsoft.com/office/powerpoint/2010/main" val="44833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7DDA07-0CC6-6E2B-E072-96D7902958AF}"/>
              </a:ext>
            </a:extLst>
          </p:cNvPr>
          <p:cNvSpPr>
            <a:spLocks noGrp="1"/>
          </p:cNvSpPr>
          <p:nvPr>
            <p:ph type="dt" sz="half" idx="10"/>
          </p:nvPr>
        </p:nvSpPr>
        <p:spPr/>
        <p:txBody>
          <a:bodyPr/>
          <a:lstStyle/>
          <a:p>
            <a:fld id="{37F96D50-527F-4F12-AACA-40F35445D929}" type="datetimeFigureOut">
              <a:rPr lang="en-US" smtClean="0"/>
              <a:t>11/15/2024</a:t>
            </a:fld>
            <a:endParaRPr lang="en-US"/>
          </a:p>
        </p:txBody>
      </p:sp>
      <p:sp>
        <p:nvSpPr>
          <p:cNvPr id="3" name="Footer Placeholder 2">
            <a:extLst>
              <a:ext uri="{FF2B5EF4-FFF2-40B4-BE49-F238E27FC236}">
                <a16:creationId xmlns:a16="http://schemas.microsoft.com/office/drawing/2014/main" id="{9F5A0B75-D1A2-4715-D2F0-F4CC176BC5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84A2AC-537C-3986-7698-523D9059C8F3}"/>
              </a:ext>
            </a:extLst>
          </p:cNvPr>
          <p:cNvSpPr>
            <a:spLocks noGrp="1"/>
          </p:cNvSpPr>
          <p:nvPr>
            <p:ph type="sldNum" sz="quarter" idx="12"/>
          </p:nvPr>
        </p:nvSpPr>
        <p:spPr/>
        <p:txBody>
          <a:bodyPr/>
          <a:lstStyle/>
          <a:p>
            <a:fld id="{AA168F00-50FF-4E46-9790-2CD9C77342F1}" type="slidenum">
              <a:rPr lang="en-US" smtClean="0"/>
              <a:t>‹#›</a:t>
            </a:fld>
            <a:endParaRPr lang="en-US"/>
          </a:p>
        </p:txBody>
      </p:sp>
    </p:spTree>
    <p:extLst>
      <p:ext uri="{BB962C8B-B14F-4D97-AF65-F5344CB8AC3E}">
        <p14:creationId xmlns:p14="http://schemas.microsoft.com/office/powerpoint/2010/main" val="2091181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B4D9F-624C-0B66-B8DC-0EC4F27136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7662EB-6748-8147-CFF9-F70B977D72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EC600B-C200-E566-34D8-36C644EBC9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A193F4-3C25-FD13-74E0-C7BE579654B8}"/>
              </a:ext>
            </a:extLst>
          </p:cNvPr>
          <p:cNvSpPr>
            <a:spLocks noGrp="1"/>
          </p:cNvSpPr>
          <p:nvPr>
            <p:ph type="dt" sz="half" idx="10"/>
          </p:nvPr>
        </p:nvSpPr>
        <p:spPr/>
        <p:txBody>
          <a:bodyPr/>
          <a:lstStyle/>
          <a:p>
            <a:fld id="{37F96D50-527F-4F12-AACA-40F35445D929}" type="datetimeFigureOut">
              <a:rPr lang="en-US" smtClean="0"/>
              <a:t>11/15/2024</a:t>
            </a:fld>
            <a:endParaRPr lang="en-US"/>
          </a:p>
        </p:txBody>
      </p:sp>
      <p:sp>
        <p:nvSpPr>
          <p:cNvPr id="6" name="Footer Placeholder 5">
            <a:extLst>
              <a:ext uri="{FF2B5EF4-FFF2-40B4-BE49-F238E27FC236}">
                <a16:creationId xmlns:a16="http://schemas.microsoft.com/office/drawing/2014/main" id="{1185B1E3-210C-775D-B068-4188AAE2A1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04C751-E3C1-7948-F1C3-E12DC5C2FE6E}"/>
              </a:ext>
            </a:extLst>
          </p:cNvPr>
          <p:cNvSpPr>
            <a:spLocks noGrp="1"/>
          </p:cNvSpPr>
          <p:nvPr>
            <p:ph type="sldNum" sz="quarter" idx="12"/>
          </p:nvPr>
        </p:nvSpPr>
        <p:spPr/>
        <p:txBody>
          <a:bodyPr/>
          <a:lstStyle/>
          <a:p>
            <a:fld id="{AA168F00-50FF-4E46-9790-2CD9C77342F1}" type="slidenum">
              <a:rPr lang="en-US" smtClean="0"/>
              <a:t>‹#›</a:t>
            </a:fld>
            <a:endParaRPr lang="en-US"/>
          </a:p>
        </p:txBody>
      </p:sp>
    </p:spTree>
    <p:extLst>
      <p:ext uri="{BB962C8B-B14F-4D97-AF65-F5344CB8AC3E}">
        <p14:creationId xmlns:p14="http://schemas.microsoft.com/office/powerpoint/2010/main" val="2925632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5391D-0D32-5BBA-1921-2E62AD25BA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CEAA3E-16A2-1F42-C0DD-7B002B75F2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F012B1-4035-7F56-6CC7-96A24EBEEF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38C1EA-64E9-58C8-957D-D6808A9F0D1F}"/>
              </a:ext>
            </a:extLst>
          </p:cNvPr>
          <p:cNvSpPr>
            <a:spLocks noGrp="1"/>
          </p:cNvSpPr>
          <p:nvPr>
            <p:ph type="dt" sz="half" idx="10"/>
          </p:nvPr>
        </p:nvSpPr>
        <p:spPr/>
        <p:txBody>
          <a:bodyPr/>
          <a:lstStyle/>
          <a:p>
            <a:fld id="{37F96D50-527F-4F12-AACA-40F35445D929}" type="datetimeFigureOut">
              <a:rPr lang="en-US" smtClean="0"/>
              <a:t>11/15/2024</a:t>
            </a:fld>
            <a:endParaRPr lang="en-US"/>
          </a:p>
        </p:txBody>
      </p:sp>
      <p:sp>
        <p:nvSpPr>
          <p:cNvPr id="6" name="Footer Placeholder 5">
            <a:extLst>
              <a:ext uri="{FF2B5EF4-FFF2-40B4-BE49-F238E27FC236}">
                <a16:creationId xmlns:a16="http://schemas.microsoft.com/office/drawing/2014/main" id="{FCBDA88A-A458-AD2A-8850-652E3D604E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4A17B6-6ABD-EE21-45EE-B6A529012CF8}"/>
              </a:ext>
            </a:extLst>
          </p:cNvPr>
          <p:cNvSpPr>
            <a:spLocks noGrp="1"/>
          </p:cNvSpPr>
          <p:nvPr>
            <p:ph type="sldNum" sz="quarter" idx="12"/>
          </p:nvPr>
        </p:nvSpPr>
        <p:spPr/>
        <p:txBody>
          <a:bodyPr/>
          <a:lstStyle/>
          <a:p>
            <a:fld id="{AA168F00-50FF-4E46-9790-2CD9C77342F1}" type="slidenum">
              <a:rPr lang="en-US" smtClean="0"/>
              <a:t>‹#›</a:t>
            </a:fld>
            <a:endParaRPr lang="en-US"/>
          </a:p>
        </p:txBody>
      </p:sp>
    </p:spTree>
    <p:extLst>
      <p:ext uri="{BB962C8B-B14F-4D97-AF65-F5344CB8AC3E}">
        <p14:creationId xmlns:p14="http://schemas.microsoft.com/office/powerpoint/2010/main" val="1362265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4B3FFA-2FB5-4625-A0C3-44B556F49E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D758FE-B811-B761-077B-0F1CF568C9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0854A3-F071-5060-806C-2C7729BD71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F96D50-527F-4F12-AACA-40F35445D929}" type="datetimeFigureOut">
              <a:rPr lang="en-US" smtClean="0"/>
              <a:t>11/15/2024</a:t>
            </a:fld>
            <a:endParaRPr lang="en-US"/>
          </a:p>
        </p:txBody>
      </p:sp>
      <p:sp>
        <p:nvSpPr>
          <p:cNvPr id="5" name="Footer Placeholder 4">
            <a:extLst>
              <a:ext uri="{FF2B5EF4-FFF2-40B4-BE49-F238E27FC236}">
                <a16:creationId xmlns:a16="http://schemas.microsoft.com/office/drawing/2014/main" id="{837E6E5B-434F-706D-5B13-F9B8965AC8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3C414BF-C7C1-891D-1140-52B972500B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168F00-50FF-4E46-9790-2CD9C77342F1}" type="slidenum">
              <a:rPr lang="en-US" smtClean="0"/>
              <a:t>‹#›</a:t>
            </a:fld>
            <a:endParaRPr lang="en-US"/>
          </a:p>
        </p:txBody>
      </p:sp>
    </p:spTree>
    <p:extLst>
      <p:ext uri="{BB962C8B-B14F-4D97-AF65-F5344CB8AC3E}">
        <p14:creationId xmlns:p14="http://schemas.microsoft.com/office/powerpoint/2010/main" val="25564389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9287574"/>
      </p:ext>
    </p:extLst>
  </p:cSld>
  <p:clrMap bg1="lt1" tx1="dk1" bg2="lt2" tx2="dk2" accent1="accent1" accent2="accent2" accent3="accent3" accent4="accent4" accent5="accent5" accent6="accent6" hlink="hlink" folHlink="folHlink"/>
  <p:sldLayoutIdLst>
    <p:sldLayoutId id="2147483661"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wnload wallpaper: road, wallpaper, road, highway, photo, desktop ...">
            <a:extLst>
              <a:ext uri="{FF2B5EF4-FFF2-40B4-BE49-F238E27FC236}">
                <a16:creationId xmlns:a16="http://schemas.microsoft.com/office/drawing/2014/main" id="{A666F066-85A5-7C78-CA38-05A2E6A3D8E2}"/>
              </a:ext>
            </a:extLst>
          </p:cNvPr>
          <p:cNvPicPr>
            <a:picLocks noChangeAspect="1"/>
          </p:cNvPicPr>
          <p:nvPr/>
        </p:nvPicPr>
        <p:blipFill>
          <a:blip r:embed="rId3"/>
          <a:stretch>
            <a:fillRect/>
          </a:stretch>
        </p:blipFill>
        <p:spPr>
          <a:xfrm>
            <a:off x="-3897" y="1297"/>
            <a:ext cx="12185939" cy="6855404"/>
          </a:xfrm>
          <a:prstGeom prst="rect">
            <a:avLst/>
          </a:prstGeom>
        </p:spPr>
      </p:pic>
      <p:pic>
        <p:nvPicPr>
          <p:cNvPr id="6" name="Picture 5" descr="A red and black logo&#10;&#10;Description automatically generated">
            <a:extLst>
              <a:ext uri="{FF2B5EF4-FFF2-40B4-BE49-F238E27FC236}">
                <a16:creationId xmlns:a16="http://schemas.microsoft.com/office/drawing/2014/main" id="{224E1833-B884-5388-3B95-2CD52DD48971}"/>
              </a:ext>
            </a:extLst>
          </p:cNvPr>
          <p:cNvPicPr>
            <a:picLocks noChangeAspect="1"/>
          </p:cNvPicPr>
          <p:nvPr/>
        </p:nvPicPr>
        <p:blipFill>
          <a:blip r:embed="rId4"/>
          <a:stretch>
            <a:fillRect/>
          </a:stretch>
        </p:blipFill>
        <p:spPr>
          <a:xfrm>
            <a:off x="2512325" y="0"/>
            <a:ext cx="7153493" cy="4093175"/>
          </a:xfrm>
          <a:prstGeom prst="rect">
            <a:avLst/>
          </a:prstGeom>
        </p:spPr>
      </p:pic>
      <p:sp>
        <p:nvSpPr>
          <p:cNvPr id="2" name="TextBox 1">
            <a:extLst>
              <a:ext uri="{FF2B5EF4-FFF2-40B4-BE49-F238E27FC236}">
                <a16:creationId xmlns:a16="http://schemas.microsoft.com/office/drawing/2014/main" id="{DCB7B651-A86E-9098-083A-E732BD127E6A}"/>
              </a:ext>
            </a:extLst>
          </p:cNvPr>
          <p:cNvSpPr txBox="1"/>
          <p:nvPr/>
        </p:nvSpPr>
        <p:spPr>
          <a:xfrm>
            <a:off x="3785586" y="3244333"/>
            <a:ext cx="44249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solidFill>
                  <a:schemeClr val="bg1"/>
                </a:solidFill>
              </a:rPr>
              <a:t>"The journey is easier when it’s </a:t>
            </a:r>
            <a:r>
              <a:rPr lang="en-US" b="1" i="1" dirty="0" err="1">
                <a:solidFill>
                  <a:schemeClr val="bg1"/>
                </a:solidFill>
              </a:rPr>
              <a:t>Marc’d</a:t>
            </a:r>
            <a:r>
              <a:rPr lang="en-US" b="1" i="1" dirty="0">
                <a:solidFill>
                  <a:schemeClr val="bg1"/>
                </a:solidFill>
              </a:rPr>
              <a:t>"</a:t>
            </a:r>
          </a:p>
        </p:txBody>
      </p:sp>
    </p:spTree>
    <p:extLst>
      <p:ext uri="{BB962C8B-B14F-4D97-AF65-F5344CB8AC3E}">
        <p14:creationId xmlns:p14="http://schemas.microsoft.com/office/powerpoint/2010/main" val="1259139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bject 3"/>
          <p:cNvSpPr/>
          <p:nvPr/>
        </p:nvSpPr>
        <p:spPr>
          <a:xfrm>
            <a:off x="3434325" y="958586"/>
            <a:ext cx="5323348" cy="1628963"/>
          </a:xfrm>
          <a:prstGeom prst="rect">
            <a:avLst/>
          </a:prstGeom>
          <a:noFill/>
        </p:spPr>
        <p:txBody>
          <a:bodyPr wrap="square" lIns="0" tIns="0" rIns="0" bIns="0" rtlCol="0" anchor="t"/>
          <a:lstStyle/>
          <a:p>
            <a:pPr algn="ctr">
              <a:lnSpc>
                <a:spcPts val="2138"/>
              </a:lnSpc>
              <a:spcBef>
                <a:spcPts val="1137"/>
              </a:spcBef>
              <a:buNone/>
            </a:pPr>
            <a:r>
              <a:rPr lang="en-US" sz="1620" kern="0" spc="32" dirty="0">
                <a:solidFill>
                  <a:schemeClr val="bg1"/>
                </a:solidFill>
                <a:latin typeface="Source Sans Pro" pitchFamily="34" charset="0"/>
                <a:ea typeface="Source Sans Pro" pitchFamily="34" charset="-122"/>
                <a:cs typeface="Source Sans Pro" pitchFamily="34" charset="-120"/>
              </a:rPr>
              <a:t>At Marc'd, our mission is to transform the lives of truck drivers by providing them with innovative solutions and support. As we look to the future, we invite our partners to join us in this journey, empowering these hardworking individuals and driving positive change within the industry.</a:t>
            </a:r>
            <a:endParaRPr lang="en-US" dirty="0">
              <a:solidFill>
                <a:schemeClr val="bg1"/>
              </a:solidFill>
            </a:endParaRPr>
          </a:p>
        </p:txBody>
      </p:sp>
      <p:pic>
        <p:nvPicPr>
          <p:cNvPr id="5" name="Picture 4" descr="A screenshot of a video game&#10;&#10;Description automatically generated">
            <a:extLst>
              <a:ext uri="{FF2B5EF4-FFF2-40B4-BE49-F238E27FC236}">
                <a16:creationId xmlns:a16="http://schemas.microsoft.com/office/drawing/2014/main" id="{0D3ABE9D-78BA-207F-72C4-3F1B7DE7E9E9}"/>
              </a:ext>
            </a:extLst>
          </p:cNvPr>
          <p:cNvPicPr>
            <a:picLocks noChangeAspect="1"/>
          </p:cNvPicPr>
          <p:nvPr/>
        </p:nvPicPr>
        <p:blipFill rotWithShape="1">
          <a:blip r:embed="rId3"/>
          <a:srcRect b="1334"/>
          <a:stretch/>
        </p:blipFill>
        <p:spPr>
          <a:xfrm>
            <a:off x="2707737" y="2673380"/>
            <a:ext cx="6613543" cy="3719430"/>
          </a:xfrm>
          <a:prstGeom prst="rect">
            <a:avLst/>
          </a:prstGeom>
        </p:spPr>
      </p:pic>
      <p:sp>
        <p:nvSpPr>
          <p:cNvPr id="6" name="Object 1">
            <a:extLst>
              <a:ext uri="{FF2B5EF4-FFF2-40B4-BE49-F238E27FC236}">
                <a16:creationId xmlns:a16="http://schemas.microsoft.com/office/drawing/2014/main" id="{DF8652CE-D3CD-BD69-0095-F15F54551B4D}"/>
              </a:ext>
            </a:extLst>
          </p:cNvPr>
          <p:cNvSpPr/>
          <p:nvPr/>
        </p:nvSpPr>
        <p:spPr>
          <a:xfrm>
            <a:off x="11091" y="163630"/>
            <a:ext cx="12169817" cy="709125"/>
          </a:xfrm>
          <a:prstGeom prst="rect">
            <a:avLst/>
          </a:prstGeom>
        </p:spPr>
        <p:txBody>
          <a:bodyPr>
            <a:noAutofit/>
          </a:bodyPr>
          <a:lstStyle/>
          <a:p>
            <a:pPr algn="ctr">
              <a:lnSpc>
                <a:spcPts val="4266"/>
              </a:lnSpc>
              <a:buNone/>
            </a:pPr>
            <a:r>
              <a:rPr lang="en-US" sz="5400" b="1" i="1" dirty="0">
                <a:solidFill>
                  <a:schemeClr val="bg1"/>
                </a:solidFill>
                <a:effectLst>
                  <a:outerShdw blurRad="38100" dist="38100" dir="2700000" algn="tl">
                    <a:srgbClr val="000000">
                      <a:alpha val="43137"/>
                    </a:srgbClr>
                  </a:outerShdw>
                </a:effectLst>
                <a:latin typeface="+mj-lt"/>
                <a:ea typeface="+mj-ea"/>
                <a:cs typeface="+mj-cs"/>
              </a:rPr>
              <a:t>Vision</a:t>
            </a:r>
          </a:p>
        </p:txBody>
      </p:sp>
      <p:sp>
        <p:nvSpPr>
          <p:cNvPr id="7" name="TextBox 6">
            <a:extLst>
              <a:ext uri="{FF2B5EF4-FFF2-40B4-BE49-F238E27FC236}">
                <a16:creationId xmlns:a16="http://schemas.microsoft.com/office/drawing/2014/main" id="{9ED3986E-F6D4-7BE5-1691-26A16F3C2F7F}"/>
              </a:ext>
            </a:extLst>
          </p:cNvPr>
          <p:cNvSpPr txBox="1"/>
          <p:nvPr/>
        </p:nvSpPr>
        <p:spPr>
          <a:xfrm>
            <a:off x="3613598" y="6488668"/>
            <a:ext cx="48018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i="1" dirty="0">
                <a:solidFill>
                  <a:schemeClr val="bg1"/>
                </a:solidFill>
              </a:rPr>
              <a:t>"The journey is easier when it’s </a:t>
            </a:r>
            <a:r>
              <a:rPr lang="en-US" sz="1400" b="1" i="1" dirty="0" err="1">
                <a:solidFill>
                  <a:schemeClr val="bg1"/>
                </a:solidFill>
              </a:rPr>
              <a:t>Marc’d</a:t>
            </a:r>
            <a:r>
              <a:rPr lang="en-US" sz="1400" b="1" i="1" dirty="0">
                <a:solidFill>
                  <a:schemeClr val="bg1"/>
                </a:solidFill>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419590"/>
            <a:ext cx="12188952" cy="541599"/>
          </a:xfrm>
          <a:prstGeom prst="rect">
            <a:avLst/>
          </a:prstGeom>
          <a:noFill/>
        </p:spPr>
        <p:txBody>
          <a:bodyPr wrap="square" lIns="0" tIns="0" rIns="0" bIns="0" rtlCol="0" anchor="t"/>
          <a:lstStyle/>
          <a:p>
            <a:pPr marL="0" marR="0" lvl="0" indent="0" algn="ctr" defTabSz="914400" rtl="0" eaLnBrk="1" fontAlgn="auto" latinLnBrk="0" hangingPunct="1">
              <a:lnSpc>
                <a:spcPts val="4266"/>
              </a:lnSpc>
              <a:spcBef>
                <a:spcPts val="0"/>
              </a:spcBef>
              <a:spcAft>
                <a:spcPts val="0"/>
              </a:spcAft>
              <a:buClrTx/>
              <a:buSzTx/>
              <a:buFontTx/>
              <a:buNone/>
              <a:tabLst/>
              <a:defRPr/>
            </a:pPr>
            <a:r>
              <a:rPr kumimoji="0" lang="en-US" sz="4688" b="1" i="0" u="none" strike="noStrike" kern="0" cap="none" spc="47" normalizeH="0" baseline="0" noProof="0" dirty="0">
                <a:ln>
                  <a:noFill/>
                </a:ln>
                <a:solidFill>
                  <a:srgbClr val="FFFFFF">
                    <a:alpha val="90000"/>
                  </a:srgbClr>
                </a:solidFill>
                <a:effectLst/>
                <a:uLnTx/>
                <a:uFillTx/>
                <a:latin typeface="Bebas Neue" pitchFamily="34" charset="0"/>
                <a:ea typeface="Bebas Neue" pitchFamily="34" charset="-122"/>
                <a:cs typeface="Bebas Neue" pitchFamily="34" charset="-120"/>
              </a:rPr>
              <a:t>Team</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3" name="Object 2"/>
          <p:cNvSpPr/>
          <p:nvPr/>
        </p:nvSpPr>
        <p:spPr>
          <a:xfrm>
            <a:off x="353527" y="2290226"/>
            <a:ext cx="3086519" cy="2380655"/>
          </a:xfrm>
          <a:prstGeom prst="rect">
            <a:avLst/>
          </a:prstGeom>
          <a:noFill/>
          <a:ln w="25400">
            <a:solidFill>
              <a:srgbClr val="D01212"/>
            </a:solidFill>
            <a:prstDash val="solid"/>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 name="Object 3"/>
          <p:cNvSpPr/>
          <p:nvPr/>
        </p:nvSpPr>
        <p:spPr>
          <a:xfrm>
            <a:off x="353527" y="4971601"/>
            <a:ext cx="2697282" cy="244315"/>
          </a:xfrm>
          <a:prstGeom prst="rect">
            <a:avLst/>
          </a:prstGeom>
          <a:noFill/>
        </p:spPr>
        <p:txBody>
          <a:bodyPr wrap="square" lIns="0" tIns="0" rIns="0" bIns="0" rtlCol="0" anchor="t"/>
          <a:lstStyle/>
          <a:p>
            <a:pPr marL="0" marR="0" lvl="0" indent="0" algn="ctr" defTabSz="914400" rtl="0" eaLnBrk="1" fontAlgn="auto" latinLnBrk="0" hangingPunct="1">
              <a:lnSpc>
                <a:spcPts val="1925"/>
              </a:lnSpc>
              <a:spcBef>
                <a:spcPts val="0"/>
              </a:spcBef>
              <a:spcAft>
                <a:spcPts val="0"/>
              </a:spcAft>
              <a:buClrTx/>
              <a:buSzTx/>
              <a:buFontTx/>
              <a:buNone/>
              <a:tabLst/>
              <a:defRPr/>
            </a:pPr>
            <a:r>
              <a:rPr kumimoji="0" lang="en-US" sz="1620" b="0" i="0" u="none" strike="noStrike" kern="0" cap="none" spc="32" normalizeH="0" baseline="0" noProof="0" dirty="0">
                <a:ln>
                  <a:noFill/>
                </a:ln>
                <a:solidFill>
                  <a:srgbClr val="FFFFFF">
                    <a:alpha val="90000"/>
                  </a:srgbClr>
                </a:solidFill>
                <a:effectLst/>
                <a:uLnTx/>
                <a:uFillTx/>
                <a:latin typeface="Source Sans Pro" pitchFamily="34" charset="0"/>
                <a:ea typeface="Source Sans Pro" pitchFamily="34" charset="-122"/>
                <a:cs typeface="Source Sans Pro" pitchFamily="34" charset="-120"/>
              </a:rPr>
              <a:t>Cartez Dewberry</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Object 4"/>
          <p:cNvSpPr/>
          <p:nvPr/>
        </p:nvSpPr>
        <p:spPr>
          <a:xfrm>
            <a:off x="353527" y="5295766"/>
            <a:ext cx="2697282" cy="226162"/>
          </a:xfrm>
          <a:prstGeom prst="rect">
            <a:avLst/>
          </a:prstGeom>
          <a:noFill/>
        </p:spPr>
        <p:txBody>
          <a:bodyPr wrap="square" lIns="0" tIns="0" rIns="0" bIns="0" rtlCol="0" anchor="t"/>
          <a:lstStyle/>
          <a:p>
            <a:pPr marL="0" marR="0" lvl="0" indent="0" algn="ctr" defTabSz="914400" rtl="0" eaLnBrk="1" fontAlgn="auto" latinLnBrk="0" hangingPunct="1">
              <a:lnSpc>
                <a:spcPts val="1782"/>
              </a:lnSpc>
              <a:spcBef>
                <a:spcPts val="617"/>
              </a:spcBef>
              <a:spcAft>
                <a:spcPts val="0"/>
              </a:spcAft>
              <a:buClrTx/>
              <a:buSzTx/>
              <a:buFontTx/>
              <a:buNone/>
              <a:tabLst/>
              <a:defRPr/>
            </a:pPr>
            <a:r>
              <a:rPr kumimoji="0" lang="en-US" sz="1350" b="0" i="0" u="none" strike="noStrike" kern="0" cap="none" spc="27" normalizeH="0" baseline="0" noProof="0" dirty="0">
                <a:ln>
                  <a:noFill/>
                </a:ln>
                <a:solidFill>
                  <a:srgbClr val="FFFFFF">
                    <a:alpha val="80000"/>
                  </a:srgbClr>
                </a:solidFill>
                <a:effectLst/>
                <a:uLnTx/>
                <a:uFillTx/>
                <a:latin typeface="Source Sans Pro" pitchFamily="34" charset="0"/>
                <a:ea typeface="Source Sans Pro" pitchFamily="34" charset="-122"/>
                <a:cs typeface="Source Sans Pro" pitchFamily="34" charset="-120"/>
              </a:rPr>
              <a:t>Founder and CEO</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Object 6"/>
          <p:cNvSpPr/>
          <p:nvPr/>
        </p:nvSpPr>
        <p:spPr>
          <a:xfrm>
            <a:off x="3281732" y="4971601"/>
            <a:ext cx="2697282" cy="244315"/>
          </a:xfrm>
          <a:prstGeom prst="rect">
            <a:avLst/>
          </a:prstGeom>
          <a:noFill/>
        </p:spPr>
        <p:txBody>
          <a:bodyPr wrap="square" lIns="0" tIns="0" rIns="0" bIns="0" rtlCol="0" anchor="t"/>
          <a:lstStyle/>
          <a:p>
            <a:pPr marL="0" marR="0" lvl="0" indent="0" algn="ctr" defTabSz="914400" rtl="0" eaLnBrk="1" fontAlgn="auto" latinLnBrk="0" hangingPunct="1">
              <a:lnSpc>
                <a:spcPts val="1925"/>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Object 7"/>
          <p:cNvSpPr/>
          <p:nvPr/>
        </p:nvSpPr>
        <p:spPr>
          <a:xfrm>
            <a:off x="4745834" y="5295766"/>
            <a:ext cx="2697282" cy="226162"/>
          </a:xfrm>
          <a:prstGeom prst="rect">
            <a:avLst/>
          </a:prstGeom>
          <a:noFill/>
        </p:spPr>
        <p:txBody>
          <a:bodyPr wrap="square" lIns="0" tIns="0" rIns="0" bIns="0" rtlCol="0" anchor="t"/>
          <a:lstStyle/>
          <a:p>
            <a:pPr marL="0" marR="0" lvl="0" indent="0" algn="ctr" defTabSz="914400" rtl="0" eaLnBrk="1" fontAlgn="auto" latinLnBrk="0" hangingPunct="1">
              <a:lnSpc>
                <a:spcPts val="1782"/>
              </a:lnSpc>
              <a:spcBef>
                <a:spcPts val="617"/>
              </a:spcBef>
              <a:spcAft>
                <a:spcPts val="0"/>
              </a:spcAft>
              <a:buClrTx/>
              <a:buSzTx/>
              <a:buFontTx/>
              <a:buNone/>
              <a:tabLst/>
              <a:defRPr/>
            </a:pPr>
            <a:r>
              <a:rPr kumimoji="0" lang="en-US" sz="1350" b="0" i="0" u="none" strike="noStrike" kern="0" cap="none" spc="27" normalizeH="0" baseline="0" noProof="0" dirty="0">
                <a:ln>
                  <a:noFill/>
                </a:ln>
                <a:solidFill>
                  <a:srgbClr val="FFFFFF">
                    <a:alpha val="80000"/>
                  </a:srgbClr>
                </a:solidFill>
                <a:effectLst/>
                <a:uLnTx/>
                <a:uFillTx/>
                <a:latin typeface="Source Sans Pro" pitchFamily="34" charset="0"/>
                <a:ea typeface="Source Sans Pro" pitchFamily="34" charset="-122"/>
                <a:cs typeface="Source Sans Pro" pitchFamily="34" charset="-120"/>
              </a:rPr>
              <a:t>Co Founder</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10" name="Object 9"/>
          <p:cNvSpPr/>
          <p:nvPr/>
        </p:nvSpPr>
        <p:spPr>
          <a:xfrm>
            <a:off x="6209938" y="4971601"/>
            <a:ext cx="2697282" cy="244315"/>
          </a:xfrm>
          <a:prstGeom prst="rect">
            <a:avLst/>
          </a:prstGeom>
          <a:noFill/>
        </p:spPr>
        <p:txBody>
          <a:bodyPr wrap="square" lIns="0" tIns="0" rIns="0" bIns="0" rtlCol="0" anchor="t"/>
          <a:lstStyle/>
          <a:p>
            <a:pPr marL="0" marR="0" lvl="0" indent="0" algn="ctr" defTabSz="914400" rtl="0" eaLnBrk="1" fontAlgn="auto" latinLnBrk="0" hangingPunct="1">
              <a:lnSpc>
                <a:spcPts val="1925"/>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11" name="Object 10"/>
          <p:cNvSpPr/>
          <p:nvPr/>
        </p:nvSpPr>
        <p:spPr>
          <a:xfrm>
            <a:off x="9018452" y="5295766"/>
            <a:ext cx="2697282" cy="226162"/>
          </a:xfrm>
          <a:prstGeom prst="rect">
            <a:avLst/>
          </a:prstGeom>
          <a:noFill/>
        </p:spPr>
        <p:txBody>
          <a:bodyPr wrap="square" lIns="0" tIns="0" rIns="0" bIns="0" rtlCol="0" anchor="t"/>
          <a:lstStyle/>
          <a:p>
            <a:pPr marL="0" marR="0" lvl="0" indent="0" algn="ctr" defTabSz="914400" rtl="0" eaLnBrk="1" fontAlgn="auto" latinLnBrk="0" hangingPunct="1">
              <a:lnSpc>
                <a:spcPts val="1782"/>
              </a:lnSpc>
              <a:spcBef>
                <a:spcPts val="617"/>
              </a:spcBef>
              <a:spcAft>
                <a:spcPts val="0"/>
              </a:spcAft>
              <a:buClrTx/>
              <a:buSzTx/>
              <a:buFontTx/>
              <a:buNone/>
              <a:tabLst/>
              <a:defRPr/>
            </a:pPr>
            <a:r>
              <a:rPr kumimoji="0" lang="en-US" sz="1350" b="0" i="0" u="none" strike="noStrike" kern="0" cap="none" spc="27" normalizeH="0" baseline="0" noProof="0" dirty="0">
                <a:ln>
                  <a:noFill/>
                </a:ln>
                <a:solidFill>
                  <a:srgbClr val="FFFFFF">
                    <a:alpha val="80000"/>
                  </a:srgbClr>
                </a:solidFill>
                <a:effectLst/>
                <a:uLnTx/>
                <a:uFillTx/>
                <a:latin typeface="Source Sans Pro" pitchFamily="34" charset="0"/>
                <a:ea typeface="Source Sans Pro" pitchFamily="34" charset="-122"/>
                <a:cs typeface="Source Sans Pro" pitchFamily="34" charset="-120"/>
              </a:rPr>
              <a:t>Chief Technology Officer</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13" name="Object 12"/>
          <p:cNvSpPr/>
          <p:nvPr/>
        </p:nvSpPr>
        <p:spPr>
          <a:xfrm>
            <a:off x="9138143" y="4971601"/>
            <a:ext cx="2697282" cy="244315"/>
          </a:xfrm>
          <a:prstGeom prst="rect">
            <a:avLst/>
          </a:prstGeom>
          <a:noFill/>
        </p:spPr>
        <p:txBody>
          <a:bodyPr wrap="square" lIns="0" tIns="0" rIns="0" bIns="0" rtlCol="0" anchor="t"/>
          <a:lstStyle/>
          <a:p>
            <a:pPr marL="0" marR="0" lvl="0" indent="0" algn="ctr" defTabSz="914400" rtl="0" eaLnBrk="1" fontAlgn="auto" latinLnBrk="0" hangingPunct="1">
              <a:lnSpc>
                <a:spcPts val="1925"/>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18" name="Picture 17" descr="A person in a suit and tie&#10;&#10;Description automatically generated">
            <a:extLst>
              <a:ext uri="{FF2B5EF4-FFF2-40B4-BE49-F238E27FC236}">
                <a16:creationId xmlns:a16="http://schemas.microsoft.com/office/drawing/2014/main" id="{ACFC781E-746B-64FA-E7DF-1B678CD00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699" y="2487838"/>
            <a:ext cx="2824174" cy="1882323"/>
          </a:xfrm>
          <a:prstGeom prst="rect">
            <a:avLst/>
          </a:prstGeom>
        </p:spPr>
      </p:pic>
      <p:sp>
        <p:nvSpPr>
          <p:cNvPr id="19" name="Object 2">
            <a:extLst>
              <a:ext uri="{FF2B5EF4-FFF2-40B4-BE49-F238E27FC236}">
                <a16:creationId xmlns:a16="http://schemas.microsoft.com/office/drawing/2014/main" id="{0ED949F8-B190-22AE-DDF5-340C72220B38}"/>
              </a:ext>
            </a:extLst>
          </p:cNvPr>
          <p:cNvSpPr/>
          <p:nvPr/>
        </p:nvSpPr>
        <p:spPr>
          <a:xfrm>
            <a:off x="4551216" y="2290226"/>
            <a:ext cx="3086519" cy="2380655"/>
          </a:xfrm>
          <a:prstGeom prst="rect">
            <a:avLst/>
          </a:prstGeom>
          <a:noFill/>
          <a:ln w="25400">
            <a:solidFill>
              <a:srgbClr val="D01212"/>
            </a:solidFill>
            <a:prstDash val="solid"/>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20" name="Object 2">
            <a:extLst>
              <a:ext uri="{FF2B5EF4-FFF2-40B4-BE49-F238E27FC236}">
                <a16:creationId xmlns:a16="http://schemas.microsoft.com/office/drawing/2014/main" id="{C1421F91-34DA-878C-D286-CB653DAFEAA7}"/>
              </a:ext>
            </a:extLst>
          </p:cNvPr>
          <p:cNvSpPr/>
          <p:nvPr/>
        </p:nvSpPr>
        <p:spPr>
          <a:xfrm>
            <a:off x="8748905" y="2313113"/>
            <a:ext cx="3086519" cy="2380655"/>
          </a:xfrm>
          <a:prstGeom prst="rect">
            <a:avLst/>
          </a:prstGeom>
          <a:noFill/>
          <a:ln w="25400">
            <a:solidFill>
              <a:srgbClr val="D01212"/>
            </a:solidFill>
            <a:prstDash val="solid"/>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1"/>
          <p:cNvSpPr/>
          <p:nvPr/>
        </p:nvSpPr>
        <p:spPr>
          <a:xfrm>
            <a:off x="0" y="419590"/>
            <a:ext cx="12188952" cy="541599"/>
          </a:xfrm>
          <a:prstGeom prst="rect">
            <a:avLst/>
          </a:prstGeom>
          <a:noFill/>
        </p:spPr>
        <p:txBody>
          <a:bodyPr wrap="square" lIns="0" tIns="0" rIns="0" bIns="0" rtlCol="0" anchor="t"/>
          <a:lstStyle/>
          <a:p>
            <a:pPr algn="ctr">
              <a:lnSpc>
                <a:spcPts val="4266"/>
              </a:lnSpc>
              <a:buNone/>
            </a:pPr>
            <a:r>
              <a:rPr lang="en-US" sz="4688" b="1" kern="0" spc="47" dirty="0">
                <a:solidFill>
                  <a:srgbClr val="000000">
                    <a:alpha val="80000"/>
                  </a:srgbClr>
                </a:solidFill>
                <a:latin typeface="Bebas Neue" pitchFamily="34" charset="0"/>
                <a:ea typeface="Bebas Neue" pitchFamily="34" charset="-122"/>
                <a:cs typeface="Bebas Neue" pitchFamily="34" charset="-120"/>
              </a:rPr>
              <a:t>Funding Ask</a:t>
            </a:r>
            <a:endParaRPr lang="en-US" dirty="0"/>
          </a:p>
        </p:txBody>
      </p:sp>
      <p:sp>
        <p:nvSpPr>
          <p:cNvPr id="3" name="Object 2"/>
          <p:cNvSpPr/>
          <p:nvPr/>
        </p:nvSpPr>
        <p:spPr>
          <a:xfrm>
            <a:off x="987972" y="1714071"/>
            <a:ext cx="1428393" cy="1428393"/>
          </a:xfrm>
          <a:prstGeom prst="rect">
            <a:avLst/>
          </a:prstGeom>
          <a:solidFill>
            <a:srgbClr val="466AAD"/>
          </a:solidFill>
        </p:spPr>
        <p:txBody>
          <a:bodyPr/>
          <a:lstStyle/>
          <a:p>
            <a:endParaRPr lang="en-US"/>
          </a:p>
        </p:txBody>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6408" y="2219031"/>
            <a:ext cx="418995" cy="504699"/>
          </a:xfrm>
          <a:prstGeom prst="rect">
            <a:avLst/>
          </a:prstGeom>
        </p:spPr>
      </p:pic>
      <p:sp>
        <p:nvSpPr>
          <p:cNvPr id="5" name="Object 4"/>
          <p:cNvSpPr/>
          <p:nvPr/>
        </p:nvSpPr>
        <p:spPr>
          <a:xfrm>
            <a:off x="377096" y="3228961"/>
            <a:ext cx="2650145" cy="244315"/>
          </a:xfrm>
          <a:prstGeom prst="rect">
            <a:avLst/>
          </a:prstGeom>
          <a:noFill/>
        </p:spPr>
        <p:txBody>
          <a:bodyPr wrap="square" lIns="0" tIns="0" rIns="0" bIns="0" rtlCol="0" anchor="t"/>
          <a:lstStyle/>
          <a:p>
            <a:pPr algn="ctr">
              <a:lnSpc>
                <a:spcPts val="1925"/>
              </a:lnSpc>
              <a:buNone/>
            </a:pPr>
            <a:r>
              <a:rPr lang="en-US" sz="1620" kern="0" spc="32" dirty="0">
                <a:solidFill>
                  <a:srgbClr val="000000">
                    <a:alpha val="80000"/>
                  </a:srgbClr>
                </a:solidFill>
                <a:latin typeface="Source Sans Pro" pitchFamily="34" charset="0"/>
                <a:ea typeface="Source Sans Pro" pitchFamily="34" charset="-122"/>
                <a:cs typeface="Source Sans Pro" pitchFamily="34" charset="-120"/>
              </a:rPr>
              <a:t>Funding Amount</a:t>
            </a:r>
            <a:endParaRPr lang="en-US" dirty="0"/>
          </a:p>
        </p:txBody>
      </p:sp>
      <p:sp>
        <p:nvSpPr>
          <p:cNvPr id="6" name="Object 5"/>
          <p:cNvSpPr/>
          <p:nvPr/>
        </p:nvSpPr>
        <p:spPr>
          <a:xfrm>
            <a:off x="377096" y="3553127"/>
            <a:ext cx="2650145" cy="904649"/>
          </a:xfrm>
          <a:prstGeom prst="rect">
            <a:avLst/>
          </a:prstGeom>
          <a:noFill/>
        </p:spPr>
        <p:txBody>
          <a:bodyPr wrap="square" lIns="0" tIns="0" rIns="0" bIns="0" rtlCol="0" anchor="t"/>
          <a:lstStyle/>
          <a:p>
            <a:pPr algn="ctr">
              <a:lnSpc>
                <a:spcPts val="1782"/>
              </a:lnSpc>
              <a:spcBef>
                <a:spcPts val="617"/>
              </a:spcBef>
              <a:buNone/>
            </a:pPr>
            <a:r>
              <a:rPr lang="en-US" sz="1350" kern="0" spc="27" dirty="0">
                <a:solidFill>
                  <a:srgbClr val="000000">
                    <a:alpha val="80000"/>
                  </a:srgbClr>
                </a:solidFill>
                <a:latin typeface="Source Sans Pro" pitchFamily="34" charset="0"/>
                <a:ea typeface="Source Sans Pro" pitchFamily="34" charset="-122"/>
                <a:cs typeface="Source Sans Pro" pitchFamily="34" charset="-120"/>
              </a:rPr>
              <a:t>Requesting $130,000 in seed funding to develop a mobile app.</a:t>
            </a:r>
            <a:endParaRPr lang="en-US" dirty="0"/>
          </a:p>
        </p:txBody>
      </p:sp>
      <p:sp>
        <p:nvSpPr>
          <p:cNvPr id="7" name="Object 6"/>
          <p:cNvSpPr/>
          <p:nvPr/>
        </p:nvSpPr>
        <p:spPr>
          <a:xfrm>
            <a:off x="3916177" y="1714071"/>
            <a:ext cx="1428393" cy="1428393"/>
          </a:xfrm>
          <a:prstGeom prst="rect">
            <a:avLst/>
          </a:prstGeom>
          <a:solidFill>
            <a:srgbClr val="466AAD"/>
          </a:solidFill>
        </p:spPr>
        <p:txBody>
          <a:bodyPr/>
          <a:lstStyle/>
          <a:p>
            <a:endParaRPr lang="en-US"/>
          </a:p>
        </p:txBody>
      </p:sp>
      <p:pic>
        <p:nvPicPr>
          <p:cNvPr id="8" name="Object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9074" y="2126964"/>
            <a:ext cx="609448" cy="609448"/>
          </a:xfrm>
          <a:prstGeom prst="rect">
            <a:avLst/>
          </a:prstGeom>
        </p:spPr>
      </p:pic>
      <p:sp>
        <p:nvSpPr>
          <p:cNvPr id="9" name="Object 8"/>
          <p:cNvSpPr/>
          <p:nvPr/>
        </p:nvSpPr>
        <p:spPr>
          <a:xfrm>
            <a:off x="3383863" y="3228961"/>
            <a:ext cx="2493022" cy="244315"/>
          </a:xfrm>
          <a:prstGeom prst="rect">
            <a:avLst/>
          </a:prstGeom>
          <a:noFill/>
        </p:spPr>
        <p:txBody>
          <a:bodyPr wrap="square" lIns="0" tIns="0" rIns="0" bIns="0" rtlCol="0" anchor="t"/>
          <a:lstStyle/>
          <a:p>
            <a:pPr algn="ctr">
              <a:lnSpc>
                <a:spcPts val="1925"/>
              </a:lnSpc>
              <a:buNone/>
            </a:pPr>
            <a:r>
              <a:rPr lang="en-US" sz="1620" kern="0" spc="32" dirty="0">
                <a:solidFill>
                  <a:srgbClr val="000000">
                    <a:alpha val="80000"/>
                  </a:srgbClr>
                </a:solidFill>
                <a:latin typeface="Source Sans Pro" pitchFamily="34" charset="0"/>
                <a:ea typeface="Source Sans Pro" pitchFamily="34" charset="-122"/>
                <a:cs typeface="Source Sans Pro" pitchFamily="34" charset="-120"/>
              </a:rPr>
              <a:t>Use of Funds</a:t>
            </a:r>
            <a:endParaRPr lang="en-US" dirty="0"/>
          </a:p>
        </p:txBody>
      </p:sp>
      <p:sp>
        <p:nvSpPr>
          <p:cNvPr id="10" name="Object 9"/>
          <p:cNvSpPr/>
          <p:nvPr/>
        </p:nvSpPr>
        <p:spPr>
          <a:xfrm>
            <a:off x="3383863" y="3553127"/>
            <a:ext cx="2493022" cy="1583135"/>
          </a:xfrm>
          <a:prstGeom prst="rect">
            <a:avLst/>
          </a:prstGeom>
          <a:noFill/>
        </p:spPr>
        <p:txBody>
          <a:bodyPr wrap="square" lIns="0" tIns="0" rIns="0" bIns="0" rtlCol="0" anchor="t"/>
          <a:lstStyle/>
          <a:p>
            <a:pPr algn="ctr">
              <a:lnSpc>
                <a:spcPts val="1782"/>
              </a:lnSpc>
              <a:spcBef>
                <a:spcPts val="617"/>
              </a:spcBef>
              <a:buNone/>
            </a:pPr>
            <a:r>
              <a:rPr lang="en-US" sz="1350" kern="0" spc="27" dirty="0">
                <a:solidFill>
                  <a:srgbClr val="000000">
                    <a:alpha val="80000"/>
                  </a:srgbClr>
                </a:solidFill>
                <a:latin typeface="Source Sans Pro" pitchFamily="34" charset="0"/>
                <a:ea typeface="Source Sans Pro" pitchFamily="34" charset="-122"/>
                <a:cs typeface="Source Sans Pro" pitchFamily="34" charset="-120"/>
              </a:rPr>
              <a:t>Allocating 90% towards hiring app developers, 10% towards marketing</a:t>
            </a:r>
            <a:endParaRPr lang="en-US" dirty="0"/>
          </a:p>
        </p:txBody>
      </p:sp>
      <p:sp>
        <p:nvSpPr>
          <p:cNvPr id="11" name="Object 10"/>
          <p:cNvSpPr/>
          <p:nvPr/>
        </p:nvSpPr>
        <p:spPr>
          <a:xfrm>
            <a:off x="6844382" y="1714071"/>
            <a:ext cx="1428393" cy="1428393"/>
          </a:xfrm>
          <a:prstGeom prst="rect">
            <a:avLst/>
          </a:prstGeom>
          <a:solidFill>
            <a:srgbClr val="466AAD"/>
          </a:solidFill>
        </p:spPr>
        <p:txBody>
          <a:bodyPr/>
          <a:lstStyle/>
          <a:p>
            <a:endParaRPr lang="en-US"/>
          </a:p>
        </p:txBody>
      </p:sp>
      <p:pic>
        <p:nvPicPr>
          <p:cNvPr id="12" name="Object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82379" y="2153939"/>
            <a:ext cx="552312" cy="552312"/>
          </a:xfrm>
          <a:prstGeom prst="rect">
            <a:avLst/>
          </a:prstGeom>
        </p:spPr>
      </p:pic>
      <p:sp>
        <p:nvSpPr>
          <p:cNvPr id="13" name="Object 12"/>
          <p:cNvSpPr/>
          <p:nvPr/>
        </p:nvSpPr>
        <p:spPr>
          <a:xfrm>
            <a:off x="6243981" y="3228961"/>
            <a:ext cx="2629195" cy="244315"/>
          </a:xfrm>
          <a:prstGeom prst="rect">
            <a:avLst/>
          </a:prstGeom>
          <a:noFill/>
        </p:spPr>
        <p:txBody>
          <a:bodyPr wrap="square" lIns="0" tIns="0" rIns="0" bIns="0" rtlCol="0" anchor="t"/>
          <a:lstStyle/>
          <a:p>
            <a:pPr algn="ctr">
              <a:lnSpc>
                <a:spcPts val="1925"/>
              </a:lnSpc>
              <a:buNone/>
            </a:pPr>
            <a:r>
              <a:rPr lang="en-US" sz="1620" kern="0" spc="32" dirty="0">
                <a:solidFill>
                  <a:srgbClr val="000000">
                    <a:alpha val="80000"/>
                  </a:srgbClr>
                </a:solidFill>
                <a:latin typeface="Source Sans Pro" pitchFamily="34" charset="0"/>
                <a:ea typeface="Source Sans Pro" pitchFamily="34" charset="-122"/>
                <a:cs typeface="Source Sans Pro" pitchFamily="34" charset="-120"/>
              </a:rPr>
              <a:t>Growth Opportunities</a:t>
            </a:r>
            <a:endParaRPr lang="en-US" dirty="0"/>
          </a:p>
        </p:txBody>
      </p:sp>
      <p:sp>
        <p:nvSpPr>
          <p:cNvPr id="14" name="Object 13"/>
          <p:cNvSpPr/>
          <p:nvPr/>
        </p:nvSpPr>
        <p:spPr>
          <a:xfrm>
            <a:off x="6243981" y="3553127"/>
            <a:ext cx="2629195" cy="1130811"/>
          </a:xfrm>
          <a:prstGeom prst="rect">
            <a:avLst/>
          </a:prstGeom>
          <a:noFill/>
        </p:spPr>
        <p:txBody>
          <a:bodyPr wrap="square" lIns="0" tIns="0" rIns="0" bIns="0" rtlCol="0" anchor="t"/>
          <a:lstStyle/>
          <a:p>
            <a:pPr algn="ctr">
              <a:lnSpc>
                <a:spcPts val="1782"/>
              </a:lnSpc>
              <a:spcBef>
                <a:spcPts val="617"/>
              </a:spcBef>
              <a:buNone/>
            </a:pPr>
            <a:r>
              <a:rPr lang="en-US" sz="1350" kern="0" spc="27" dirty="0">
                <a:solidFill>
                  <a:srgbClr val="000000">
                    <a:alpha val="80000"/>
                  </a:srgbClr>
                </a:solidFill>
                <a:latin typeface="Source Sans Pro" pitchFamily="34" charset="0"/>
                <a:ea typeface="Source Sans Pro" pitchFamily="34" charset="-122"/>
                <a:cs typeface="Source Sans Pro" pitchFamily="34" charset="-120"/>
              </a:rPr>
              <a:t>The secured funding will enable us to target a 30% increase in customer base and a 25% expansion in revenue within the next 18 months.</a:t>
            </a:r>
            <a:endParaRPr lang="en-US" dirty="0"/>
          </a:p>
        </p:txBody>
      </p:sp>
      <p:sp>
        <p:nvSpPr>
          <p:cNvPr id="15" name="Object 14"/>
          <p:cNvSpPr/>
          <p:nvPr/>
        </p:nvSpPr>
        <p:spPr>
          <a:xfrm>
            <a:off x="9772587" y="1714071"/>
            <a:ext cx="1428393" cy="1428393"/>
          </a:xfrm>
          <a:prstGeom prst="rect">
            <a:avLst/>
          </a:prstGeom>
          <a:solidFill>
            <a:srgbClr val="466AAD"/>
          </a:solidFill>
        </p:spPr>
        <p:txBody>
          <a:bodyPr/>
          <a:lstStyle/>
          <a:p>
            <a:endParaRPr lang="en-US"/>
          </a:p>
        </p:txBody>
      </p:sp>
      <p:pic>
        <p:nvPicPr>
          <p:cNvPr id="16" name="Object 15"/>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85480" y="2126968"/>
            <a:ext cx="609448" cy="609448"/>
          </a:xfrm>
          <a:prstGeom prst="rect">
            <a:avLst/>
          </a:prstGeom>
        </p:spPr>
      </p:pic>
      <p:sp>
        <p:nvSpPr>
          <p:cNvPr id="17" name="Object 16"/>
          <p:cNvSpPr/>
          <p:nvPr/>
        </p:nvSpPr>
        <p:spPr>
          <a:xfrm>
            <a:off x="9177424" y="3228961"/>
            <a:ext cx="2618720" cy="244315"/>
          </a:xfrm>
          <a:prstGeom prst="rect">
            <a:avLst/>
          </a:prstGeom>
          <a:noFill/>
        </p:spPr>
        <p:txBody>
          <a:bodyPr wrap="square" lIns="0" tIns="0" rIns="0" bIns="0" rtlCol="0" anchor="t"/>
          <a:lstStyle/>
          <a:p>
            <a:pPr algn="ctr">
              <a:lnSpc>
                <a:spcPts val="1925"/>
              </a:lnSpc>
              <a:buNone/>
            </a:pPr>
            <a:r>
              <a:rPr lang="en-US" sz="1620" kern="0" spc="32" dirty="0">
                <a:solidFill>
                  <a:srgbClr val="000000">
                    <a:alpha val="80000"/>
                  </a:srgbClr>
                </a:solidFill>
                <a:latin typeface="Source Sans Pro" pitchFamily="34" charset="0"/>
                <a:ea typeface="Source Sans Pro" pitchFamily="34" charset="-122"/>
                <a:cs typeface="Source Sans Pro" pitchFamily="34" charset="-120"/>
              </a:rPr>
              <a:t>Return on Investment</a:t>
            </a:r>
            <a:endParaRPr lang="en-US" dirty="0"/>
          </a:p>
        </p:txBody>
      </p:sp>
      <p:sp>
        <p:nvSpPr>
          <p:cNvPr id="18" name="Object 17"/>
          <p:cNvSpPr/>
          <p:nvPr/>
        </p:nvSpPr>
        <p:spPr>
          <a:xfrm>
            <a:off x="9177424" y="3553127"/>
            <a:ext cx="2618720" cy="1130811"/>
          </a:xfrm>
          <a:prstGeom prst="rect">
            <a:avLst/>
          </a:prstGeom>
          <a:noFill/>
        </p:spPr>
        <p:txBody>
          <a:bodyPr wrap="square" lIns="0" tIns="0" rIns="0" bIns="0" rtlCol="0" anchor="t"/>
          <a:lstStyle/>
          <a:p>
            <a:pPr algn="ctr">
              <a:lnSpc>
                <a:spcPts val="1782"/>
              </a:lnSpc>
              <a:spcBef>
                <a:spcPts val="617"/>
              </a:spcBef>
              <a:buNone/>
            </a:pPr>
            <a:r>
              <a:rPr lang="en-US" sz="1350" kern="0" spc="27" dirty="0">
                <a:solidFill>
                  <a:srgbClr val="000000">
                    <a:alpha val="80000"/>
                  </a:srgbClr>
                </a:solidFill>
                <a:latin typeface="Source Sans Pro" pitchFamily="34" charset="0"/>
                <a:ea typeface="Source Sans Pro" pitchFamily="34" charset="-122"/>
                <a:cs typeface="Source Sans Pro" pitchFamily="34" charset="-120"/>
              </a:rPr>
              <a:t>Projecting a 2-year payback period and a 25% annual return on the invested capital, based on our financial projections and growth strategy.</a:t>
            </a:r>
            <a:endParaRPr lang="en-US" dirty="0"/>
          </a:p>
        </p:txBody>
      </p:sp>
      <p:sp>
        <p:nvSpPr>
          <p:cNvPr id="19" name="Object 18"/>
          <p:cNvSpPr/>
          <p:nvPr/>
        </p:nvSpPr>
        <p:spPr>
          <a:xfrm>
            <a:off x="0" y="5618345"/>
            <a:ext cx="12188952" cy="1237940"/>
          </a:xfrm>
          <a:prstGeom prst="rect">
            <a:avLst/>
          </a:prstGeom>
          <a:solidFill>
            <a:srgbClr val="D01212"/>
          </a:solidFill>
        </p:spPr>
        <p:txBody>
          <a:bodyPr/>
          <a:lstStyle/>
          <a:p>
            <a:endParaRPr lang="en-US"/>
          </a:p>
        </p:txBody>
      </p:sp>
      <p:sp>
        <p:nvSpPr>
          <p:cNvPr id="20" name="Object 19"/>
          <p:cNvSpPr/>
          <p:nvPr/>
        </p:nvSpPr>
        <p:spPr>
          <a:xfrm>
            <a:off x="-36206" y="5928822"/>
            <a:ext cx="12261364" cy="610836"/>
          </a:xfrm>
          <a:prstGeom prst="rect">
            <a:avLst/>
          </a:prstGeom>
          <a:noFill/>
        </p:spPr>
        <p:txBody>
          <a:bodyPr wrap="square" lIns="0" tIns="0" rIns="0" bIns="0" rtlCol="0" anchor="t"/>
          <a:lstStyle/>
          <a:p>
            <a:pPr algn="ctr">
              <a:lnSpc>
                <a:spcPts val="2406"/>
              </a:lnSpc>
              <a:buNone/>
            </a:pPr>
            <a:r>
              <a:rPr lang="en-US" sz="2025" kern="0" spc="41" dirty="0">
                <a:solidFill>
                  <a:srgbClr val="FFFFFF">
                    <a:alpha val="90000"/>
                  </a:srgbClr>
                </a:solidFill>
                <a:latin typeface="Source Sans Pro" pitchFamily="34" charset="0"/>
                <a:ea typeface="Source Sans Pro" pitchFamily="34" charset="-122"/>
                <a:cs typeface="Source Sans Pro" pitchFamily="34" charset="-120"/>
              </a:rPr>
              <a:t>The requested funding will be instrumental in scaling our business and capitalizing on the identified growth opportunities, ultimately delivering a strong return on investment for our potential investors.</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tx1">
            <a:alpha val="90000"/>
          </a:schemeClr>
        </a:solidFill>
        <a:effectLst/>
      </p:bgPr>
    </p:bg>
    <p:spTree>
      <p:nvGrpSpPr>
        <p:cNvPr id="1" name=""/>
        <p:cNvGrpSpPr/>
        <p:nvPr/>
      </p:nvGrpSpPr>
      <p:grpSpPr>
        <a:xfrm>
          <a:off x="0" y="0"/>
          <a:ext cx="0" cy="0"/>
          <a:chOff x="0" y="0"/>
          <a:chExt cx="0" cy="0"/>
        </a:xfrm>
      </p:grpSpPr>
      <p:sp>
        <p:nvSpPr>
          <p:cNvPr id="2" name="Object 1"/>
          <p:cNvSpPr/>
          <p:nvPr/>
        </p:nvSpPr>
        <p:spPr>
          <a:xfrm>
            <a:off x="0" y="419590"/>
            <a:ext cx="12188952" cy="541599"/>
          </a:xfrm>
          <a:prstGeom prst="rect">
            <a:avLst/>
          </a:prstGeom>
        </p:spPr>
        <p:txBody>
          <a:bodyPr>
            <a:noAutofit/>
          </a:bodyPr>
          <a:lstStyle/>
          <a:p>
            <a:pPr marL="0" marR="0" lvl="0" indent="0" algn="ctr" defTabSz="914400" rtl="0" eaLnBrk="1" fontAlgn="auto" latinLnBrk="0" hangingPunct="1">
              <a:lnSpc>
                <a:spcPts val="4266"/>
              </a:lnSpc>
              <a:spcBef>
                <a:spcPts val="0"/>
              </a:spcBef>
              <a:spcAft>
                <a:spcPts val="0"/>
              </a:spcAft>
              <a:buClrTx/>
              <a:buSzTx/>
              <a:buFontTx/>
              <a:buNone/>
              <a:tabLst/>
              <a:defRPr/>
            </a:pPr>
            <a:r>
              <a:rPr kumimoji="0" lang="en-US" sz="5400" b="1" i="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ptos Display" panose="02110004020202020204"/>
                <a:ea typeface="+mn-ea"/>
                <a:cs typeface="+mn-cs"/>
              </a:rPr>
              <a:t>Traction</a:t>
            </a:r>
          </a:p>
        </p:txBody>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2601560"/>
            <a:ext cx="11236690" cy="2837740"/>
          </a:xfrm>
          <a:prstGeom prst="rect">
            <a:avLst/>
          </a:prstGeom>
        </p:spPr>
      </p:pic>
      <p:sp>
        <p:nvSpPr>
          <p:cNvPr id="5" name="Object 2">
            <a:extLst>
              <a:ext uri="{FF2B5EF4-FFF2-40B4-BE49-F238E27FC236}">
                <a16:creationId xmlns:a16="http://schemas.microsoft.com/office/drawing/2014/main" id="{24832ED2-FDAE-7BE6-8C00-550F07E57A7C}"/>
              </a:ext>
            </a:extLst>
          </p:cNvPr>
          <p:cNvSpPr/>
          <p:nvPr/>
        </p:nvSpPr>
        <p:spPr>
          <a:xfrm>
            <a:off x="476131" y="2274368"/>
            <a:ext cx="5446938" cy="3492123"/>
          </a:xfrm>
          <a:prstGeom prst="rect">
            <a:avLst/>
          </a:prstGeom>
          <a:noFill/>
        </p:spPr>
        <p:txBody>
          <a:bodyPr wrap="square" lIns="0" tIns="0" rIns="0" bIns="0" rtlCol="0" anchor="t"/>
          <a:lstStyle/>
          <a:p>
            <a:pPr marL="342900" marR="0" lvl="0" indent="-342900" algn="l" defTabSz="914400" rtl="0" eaLnBrk="1" fontAlgn="auto" latinLnBrk="0" hangingPunct="1">
              <a:lnSpc>
                <a:spcPts val="2887"/>
              </a:lnSpc>
              <a:spcBef>
                <a:spcPts val="0"/>
              </a:spcBef>
              <a:spcAft>
                <a:spcPts val="0"/>
              </a:spcAft>
              <a:buClrTx/>
              <a:buSzPct val="100000"/>
              <a:buFont typeface="Wingdings" panose="05000000000000000000" pitchFamily="2" charset="2"/>
              <a:buChar char="q"/>
              <a:tabLst/>
              <a:defRPr/>
            </a:pPr>
            <a:r>
              <a:rPr kumimoji="0" lang="en-US" sz="3200" b="0" i="0" u="none" strike="noStrike" kern="0" cap="none" spc="49" normalizeH="0" baseline="0" noProof="0" dirty="0">
                <a:ln>
                  <a:noFill/>
                </a:ln>
                <a:solidFill>
                  <a:prstClr val="white"/>
                </a:solidFill>
                <a:effectLst/>
                <a:uLnTx/>
                <a:uFillTx/>
                <a:latin typeface="Source Sans Pro" pitchFamily="34" charset="0"/>
                <a:ea typeface="Source Sans Pro" pitchFamily="34" charset="-122"/>
                <a:cs typeface="Source Sans Pro" pitchFamily="34" charset="-120"/>
              </a:rPr>
              <a:t>Surveys and Interviews</a:t>
            </a:r>
          </a:p>
          <a:p>
            <a:pPr marL="742950" marR="0" lvl="1" indent="-285750" algn="l" defTabSz="914400" rtl="0" eaLnBrk="1" fontAlgn="auto" latinLnBrk="0" hangingPunct="1">
              <a:lnSpc>
                <a:spcPts val="2049"/>
              </a:lnSpc>
              <a:spcBef>
                <a:spcPts val="348"/>
              </a:spcBef>
              <a:spcAft>
                <a:spcPts val="0"/>
              </a:spcAft>
              <a:buClrTx/>
              <a:buSzTx/>
              <a:buFont typeface="Wingdings" panose="05000000000000000000" pitchFamily="2" charset="2"/>
              <a:buChar char="§"/>
              <a:tabLst/>
              <a:defRPr/>
            </a:pPr>
            <a:r>
              <a:rPr kumimoji="0" lang="en-US" sz="1800" b="0" i="0" u="none" strike="noStrike" kern="0" cap="none" spc="31" normalizeH="0" baseline="0" noProof="0" dirty="0">
                <a:ln>
                  <a:noFill/>
                </a:ln>
                <a:solidFill>
                  <a:prstClr val="white"/>
                </a:solidFill>
                <a:effectLst/>
                <a:uLnTx/>
                <a:uFillTx/>
                <a:latin typeface="Source Sans Pro" pitchFamily="34" charset="0"/>
                <a:ea typeface="Source Sans Pro" pitchFamily="34" charset="-122"/>
                <a:cs typeface="Source Sans Pro" pitchFamily="34" charset="-120"/>
              </a:rPr>
              <a:t>Completed over 100 customer surveys and driver interviews</a:t>
            </a:r>
          </a:p>
        </p:txBody>
      </p:sp>
      <p:sp>
        <p:nvSpPr>
          <p:cNvPr id="6" name="Object 3">
            <a:extLst>
              <a:ext uri="{FF2B5EF4-FFF2-40B4-BE49-F238E27FC236}">
                <a16:creationId xmlns:a16="http://schemas.microsoft.com/office/drawing/2014/main" id="{1B44ACF4-D71F-CF54-9C1B-DA8B2A956F41}"/>
              </a:ext>
            </a:extLst>
          </p:cNvPr>
          <p:cNvSpPr/>
          <p:nvPr/>
        </p:nvSpPr>
        <p:spPr>
          <a:xfrm>
            <a:off x="6265883" y="2274368"/>
            <a:ext cx="5446938" cy="3752209"/>
          </a:xfrm>
          <a:prstGeom prst="rect">
            <a:avLst/>
          </a:prstGeom>
          <a:noFill/>
        </p:spPr>
        <p:txBody>
          <a:bodyPr wrap="square" lIns="0" tIns="0" rIns="0" bIns="0" rtlCol="0" anchor="t"/>
          <a:lstStyle/>
          <a:p>
            <a:pPr marL="342900" marR="0" lvl="0" indent="-342900" algn="l" defTabSz="914400" rtl="0" eaLnBrk="1" fontAlgn="auto" latinLnBrk="0" hangingPunct="1">
              <a:lnSpc>
                <a:spcPts val="2887"/>
              </a:lnSpc>
              <a:spcBef>
                <a:spcPts val="0"/>
              </a:spcBef>
              <a:spcAft>
                <a:spcPts val="0"/>
              </a:spcAft>
              <a:buClrTx/>
              <a:buSzPct val="100000"/>
              <a:buFont typeface="Wingdings" panose="05000000000000000000" pitchFamily="2" charset="2"/>
              <a:buChar char="q"/>
              <a:tabLst/>
              <a:defRPr/>
            </a:pPr>
            <a:r>
              <a:rPr kumimoji="0" lang="en-US" sz="3200" b="0" i="0" u="none" strike="noStrike" kern="0" cap="none" spc="49" normalizeH="0" baseline="0" noProof="0" dirty="0">
                <a:ln>
                  <a:noFill/>
                </a:ln>
                <a:solidFill>
                  <a:prstClr val="white"/>
                </a:solidFill>
                <a:effectLst/>
                <a:uLnTx/>
                <a:uFillTx/>
                <a:latin typeface="Source Sans Pro" pitchFamily="34" charset="0"/>
                <a:ea typeface="Source Sans Pro" pitchFamily="34" charset="-122"/>
                <a:cs typeface="+mn-cs"/>
              </a:rPr>
              <a:t>Commercial Insurance </a:t>
            </a:r>
            <a:r>
              <a:rPr lang="en-US" sz="3200" kern="0" spc="49" dirty="0">
                <a:solidFill>
                  <a:prstClr val="white"/>
                </a:solidFill>
                <a:latin typeface="Source Sans Pro" pitchFamily="34" charset="0"/>
                <a:ea typeface="Source Sans Pro" pitchFamily="34" charset="-122"/>
              </a:rPr>
              <a:t>Company Partnerships</a:t>
            </a:r>
            <a:endParaRPr kumimoji="0" lang="en-US"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60624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alpha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403EB-3910-6B9E-77C6-06958BA1EAA9}"/>
              </a:ext>
            </a:extLst>
          </p:cNvPr>
          <p:cNvSpPr>
            <a:spLocks noGrp="1"/>
          </p:cNvSpPr>
          <p:nvPr>
            <p:ph type="ctrTitle"/>
          </p:nvPr>
        </p:nvSpPr>
        <p:spPr>
          <a:xfrm>
            <a:off x="4231480" y="211224"/>
            <a:ext cx="3729038" cy="751190"/>
          </a:xfrm>
        </p:spPr>
        <p:txBody>
          <a:bodyPr>
            <a:normAutofit fontScale="90000"/>
          </a:bodyPr>
          <a:lstStyle/>
          <a:p>
            <a:r>
              <a:rPr lang="en-US" b="1" i="1" dirty="0">
                <a:solidFill>
                  <a:schemeClr val="bg1"/>
                </a:solidFill>
                <a:effectLst>
                  <a:outerShdw blurRad="38100" dist="38100" dir="2700000" algn="tl">
                    <a:srgbClr val="000000">
                      <a:alpha val="43137"/>
                    </a:srgbClr>
                  </a:outerShdw>
                </a:effectLst>
              </a:rPr>
              <a:t>Problem</a:t>
            </a:r>
          </a:p>
        </p:txBody>
      </p:sp>
      <p:sp>
        <p:nvSpPr>
          <p:cNvPr id="3" name="Subtitle 2">
            <a:extLst>
              <a:ext uri="{FF2B5EF4-FFF2-40B4-BE49-F238E27FC236}">
                <a16:creationId xmlns:a16="http://schemas.microsoft.com/office/drawing/2014/main" id="{B8E95223-362A-52EB-E8F5-9359A9ABCC8C}"/>
              </a:ext>
            </a:extLst>
          </p:cNvPr>
          <p:cNvSpPr>
            <a:spLocks noGrp="1"/>
          </p:cNvSpPr>
          <p:nvPr>
            <p:ph type="subTitle" idx="1"/>
          </p:nvPr>
        </p:nvSpPr>
        <p:spPr>
          <a:xfrm>
            <a:off x="153746" y="4446400"/>
            <a:ext cx="3729034" cy="1774539"/>
          </a:xfrm>
        </p:spPr>
        <p:txBody>
          <a:bodyPr>
            <a:normAutofit/>
          </a:bodyPr>
          <a:lstStyle/>
          <a:p>
            <a:r>
              <a:rPr lang="en-US" dirty="0">
                <a:solidFill>
                  <a:schemeClr val="bg1"/>
                </a:solidFill>
              </a:rPr>
              <a:t>Severe shortage of safe, authorized parking </a:t>
            </a:r>
          </a:p>
          <a:p>
            <a:endParaRPr lang="en-US" dirty="0">
              <a:solidFill>
                <a:schemeClr val="bg1"/>
              </a:solidFill>
            </a:endParaRPr>
          </a:p>
          <a:p>
            <a:r>
              <a:rPr lang="en-US" dirty="0">
                <a:solidFill>
                  <a:schemeClr val="bg1"/>
                </a:solidFill>
              </a:rPr>
              <a:t>(1 spot for every 11 trucks)</a:t>
            </a:r>
          </a:p>
          <a:p>
            <a:pPr>
              <a:buFont typeface="Arial" panose="020B0604020202020204" pitchFamily="34" charset="0"/>
              <a:buChar char="•"/>
            </a:pPr>
            <a:endParaRPr lang="en-US" dirty="0"/>
          </a:p>
        </p:txBody>
      </p:sp>
      <p:sp>
        <p:nvSpPr>
          <p:cNvPr id="7" name="Subtitle 2">
            <a:extLst>
              <a:ext uri="{FF2B5EF4-FFF2-40B4-BE49-F238E27FC236}">
                <a16:creationId xmlns:a16="http://schemas.microsoft.com/office/drawing/2014/main" id="{04EB0A23-6CE7-93E5-0847-69DE7F8087BF}"/>
              </a:ext>
            </a:extLst>
          </p:cNvPr>
          <p:cNvSpPr txBox="1">
            <a:spLocks/>
          </p:cNvSpPr>
          <p:nvPr/>
        </p:nvSpPr>
        <p:spPr>
          <a:xfrm>
            <a:off x="4271300" y="4446401"/>
            <a:ext cx="3729034" cy="177453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rPr>
              <a:t>Avoidable CSA violations, fines, &amp; penalties</a:t>
            </a:r>
          </a:p>
          <a:p>
            <a:endParaRPr lang="en-US" dirty="0">
              <a:solidFill>
                <a:schemeClr val="bg1"/>
              </a:solidFill>
            </a:endParaRPr>
          </a:p>
          <a:p>
            <a:r>
              <a:rPr lang="en-US" dirty="0">
                <a:solidFill>
                  <a:schemeClr val="bg1"/>
                </a:solidFill>
              </a:rPr>
              <a:t>(rose 12.5% YOY in 2023)</a:t>
            </a:r>
            <a:endParaRPr lang="en-US" dirty="0"/>
          </a:p>
        </p:txBody>
      </p:sp>
      <p:cxnSp>
        <p:nvCxnSpPr>
          <p:cNvPr id="10" name="Straight Connector 9">
            <a:extLst>
              <a:ext uri="{FF2B5EF4-FFF2-40B4-BE49-F238E27FC236}">
                <a16:creationId xmlns:a16="http://schemas.microsoft.com/office/drawing/2014/main" id="{E6190AD9-694A-2955-2921-F5B4A78FD7BB}"/>
              </a:ext>
            </a:extLst>
          </p:cNvPr>
          <p:cNvCxnSpPr>
            <a:cxnSpLocks/>
          </p:cNvCxnSpPr>
          <p:nvPr/>
        </p:nvCxnSpPr>
        <p:spPr>
          <a:xfrm>
            <a:off x="4086226" y="1670647"/>
            <a:ext cx="0" cy="5187353"/>
          </a:xfrm>
          <a:prstGeom prst="line">
            <a:avLst/>
          </a:prstGeom>
          <a:ln w="22225">
            <a:solidFill>
              <a:schemeClr val="bg1">
                <a:alpha val="39000"/>
              </a:schemeClr>
            </a:solidFill>
            <a:prstDash val="dash"/>
          </a:ln>
        </p:spPr>
        <p:style>
          <a:lnRef idx="2">
            <a:schemeClr val="accent1"/>
          </a:lnRef>
          <a:fillRef idx="0">
            <a:schemeClr val="accent1"/>
          </a:fillRef>
          <a:effectRef idx="1">
            <a:schemeClr val="accent1"/>
          </a:effectRef>
          <a:fontRef idx="minor">
            <a:schemeClr val="tx1"/>
          </a:fontRef>
        </p:style>
      </p:cxnSp>
      <p:pic>
        <p:nvPicPr>
          <p:cNvPr id="12" name="Picture 11" descr="A no truck parking sign&#10;&#10;Description automatically generated">
            <a:extLst>
              <a:ext uri="{FF2B5EF4-FFF2-40B4-BE49-F238E27FC236}">
                <a16:creationId xmlns:a16="http://schemas.microsoft.com/office/drawing/2014/main" id="{14855769-1E18-FB0A-F37A-34BF354AAC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885" y="1670646"/>
            <a:ext cx="1560757" cy="2303702"/>
          </a:xfrm>
          <a:prstGeom prst="rect">
            <a:avLst/>
          </a:prstGeom>
        </p:spPr>
      </p:pic>
      <p:pic>
        <p:nvPicPr>
          <p:cNvPr id="16" name="Picture 15" descr="A person in a truck&#10;&#10;Description automatically generated">
            <a:extLst>
              <a:ext uri="{FF2B5EF4-FFF2-40B4-BE49-F238E27FC236}">
                <a16:creationId xmlns:a16="http://schemas.microsoft.com/office/drawing/2014/main" id="{33EBCCD8-5B82-F71A-EF78-185D36492052}"/>
              </a:ext>
            </a:extLst>
          </p:cNvPr>
          <p:cNvPicPr>
            <a:picLocks noChangeAspect="1"/>
          </p:cNvPicPr>
          <p:nvPr/>
        </p:nvPicPr>
        <p:blipFill>
          <a:blip r:embed="rId3"/>
          <a:stretch>
            <a:fillRect/>
          </a:stretch>
        </p:blipFill>
        <p:spPr>
          <a:xfrm>
            <a:off x="5118355" y="1670647"/>
            <a:ext cx="2034923" cy="2262019"/>
          </a:xfrm>
          <a:prstGeom prst="rect">
            <a:avLst/>
          </a:prstGeom>
          <a:effectLst>
            <a:softEdge rad="31750"/>
          </a:effectLst>
        </p:spPr>
      </p:pic>
      <p:cxnSp>
        <p:nvCxnSpPr>
          <p:cNvPr id="5" name="Straight Connector 4">
            <a:extLst>
              <a:ext uri="{FF2B5EF4-FFF2-40B4-BE49-F238E27FC236}">
                <a16:creationId xmlns:a16="http://schemas.microsoft.com/office/drawing/2014/main" id="{38DA4E86-7A18-ED87-6838-87971C0C8D5B}"/>
              </a:ext>
            </a:extLst>
          </p:cNvPr>
          <p:cNvCxnSpPr>
            <a:cxnSpLocks/>
          </p:cNvCxnSpPr>
          <p:nvPr/>
        </p:nvCxnSpPr>
        <p:spPr>
          <a:xfrm>
            <a:off x="8167689" y="1670647"/>
            <a:ext cx="0" cy="5187353"/>
          </a:xfrm>
          <a:prstGeom prst="line">
            <a:avLst/>
          </a:prstGeom>
          <a:ln w="22225">
            <a:solidFill>
              <a:schemeClr val="bg1">
                <a:alpha val="39000"/>
              </a:schemeClr>
            </a:solidFill>
            <a:prstDash val="dash"/>
          </a:ln>
          <a:effectLst>
            <a:innerShdw blurRad="63500" dist="50800" dir="13500000">
              <a:prstClr val="black">
                <a:alpha val="50000"/>
              </a:prstClr>
            </a:innerShdw>
          </a:effectLst>
        </p:spPr>
        <p:style>
          <a:lnRef idx="2">
            <a:schemeClr val="accent1"/>
          </a:lnRef>
          <a:fillRef idx="0">
            <a:schemeClr val="accent1"/>
          </a:fillRef>
          <a:effectRef idx="1">
            <a:schemeClr val="accent1"/>
          </a:effectRef>
          <a:fontRef idx="minor">
            <a:schemeClr val="tx1"/>
          </a:fontRef>
        </p:style>
      </p:cxnSp>
      <p:pic>
        <p:nvPicPr>
          <p:cNvPr id="15" name="Picture 14" descr="A black arrow pointing up to a dollar sign&#10;&#10;Description automatically generated">
            <a:extLst>
              <a:ext uri="{FF2B5EF4-FFF2-40B4-BE49-F238E27FC236}">
                <a16:creationId xmlns:a16="http://schemas.microsoft.com/office/drawing/2014/main" id="{28313438-37BC-C4BF-6772-7B3757D1F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9816" y="1670646"/>
            <a:ext cx="2034924" cy="2262019"/>
          </a:xfrm>
          <a:prstGeom prst="rect">
            <a:avLst/>
          </a:prstGeom>
        </p:spPr>
      </p:pic>
      <p:sp>
        <p:nvSpPr>
          <p:cNvPr id="17" name="Subtitle 2">
            <a:extLst>
              <a:ext uri="{FF2B5EF4-FFF2-40B4-BE49-F238E27FC236}">
                <a16:creationId xmlns:a16="http://schemas.microsoft.com/office/drawing/2014/main" id="{11BE87F4-B0D5-9F0E-5669-F99E4DB03705}"/>
              </a:ext>
            </a:extLst>
          </p:cNvPr>
          <p:cNvSpPr txBox="1">
            <a:spLocks/>
          </p:cNvSpPr>
          <p:nvPr/>
        </p:nvSpPr>
        <p:spPr>
          <a:xfrm>
            <a:off x="8335045" y="5723397"/>
            <a:ext cx="3852847" cy="5764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rPr>
              <a:t>(4% increase in labor costs)</a:t>
            </a:r>
          </a:p>
        </p:txBody>
      </p:sp>
      <p:sp>
        <p:nvSpPr>
          <p:cNvPr id="18" name="Subtitle 2">
            <a:extLst>
              <a:ext uri="{FF2B5EF4-FFF2-40B4-BE49-F238E27FC236}">
                <a16:creationId xmlns:a16="http://schemas.microsoft.com/office/drawing/2014/main" id="{71224CB4-DE20-E4C5-9047-D0FC905141B8}"/>
              </a:ext>
            </a:extLst>
          </p:cNvPr>
          <p:cNvSpPr txBox="1">
            <a:spLocks/>
          </p:cNvSpPr>
          <p:nvPr/>
        </p:nvSpPr>
        <p:spPr>
          <a:xfrm>
            <a:off x="8309220" y="4446400"/>
            <a:ext cx="3729034" cy="6574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rPr>
              <a:t>Risk Exposure</a:t>
            </a:r>
          </a:p>
          <a:p>
            <a:endParaRPr lang="en-US" dirty="0">
              <a:solidFill>
                <a:schemeClr val="bg1"/>
              </a:solidFill>
            </a:endParaRPr>
          </a:p>
        </p:txBody>
      </p:sp>
    </p:spTree>
    <p:extLst>
      <p:ext uri="{BB962C8B-B14F-4D97-AF65-F5344CB8AC3E}">
        <p14:creationId xmlns:p14="http://schemas.microsoft.com/office/powerpoint/2010/main" val="1307270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403EB-3910-6B9E-77C6-06958BA1EAA9}"/>
              </a:ext>
            </a:extLst>
          </p:cNvPr>
          <p:cNvSpPr>
            <a:spLocks noGrp="1"/>
          </p:cNvSpPr>
          <p:nvPr>
            <p:ph type="ctrTitle"/>
          </p:nvPr>
        </p:nvSpPr>
        <p:spPr>
          <a:xfrm>
            <a:off x="4231480" y="211224"/>
            <a:ext cx="3729038" cy="751190"/>
          </a:xfrm>
        </p:spPr>
        <p:txBody>
          <a:bodyPr>
            <a:normAutofit fontScale="90000"/>
          </a:bodyPr>
          <a:lstStyle/>
          <a:p>
            <a:r>
              <a:rPr lang="en-US" b="1" i="1" dirty="0">
                <a:solidFill>
                  <a:schemeClr val="bg1"/>
                </a:solidFill>
                <a:effectLst>
                  <a:outerShdw blurRad="38100" dist="38100" dir="2700000" algn="tl">
                    <a:srgbClr val="000000">
                      <a:alpha val="43137"/>
                    </a:srgbClr>
                  </a:outerShdw>
                </a:effectLst>
              </a:rPr>
              <a:t>Solution</a:t>
            </a:r>
          </a:p>
        </p:txBody>
      </p:sp>
      <p:sp>
        <p:nvSpPr>
          <p:cNvPr id="3" name="Subtitle 2">
            <a:extLst>
              <a:ext uri="{FF2B5EF4-FFF2-40B4-BE49-F238E27FC236}">
                <a16:creationId xmlns:a16="http://schemas.microsoft.com/office/drawing/2014/main" id="{B8E95223-362A-52EB-E8F5-9359A9ABCC8C}"/>
              </a:ext>
            </a:extLst>
          </p:cNvPr>
          <p:cNvSpPr>
            <a:spLocks noGrp="1"/>
          </p:cNvSpPr>
          <p:nvPr>
            <p:ph type="subTitle" idx="1"/>
          </p:nvPr>
        </p:nvSpPr>
        <p:spPr>
          <a:xfrm>
            <a:off x="172119" y="4582856"/>
            <a:ext cx="3729034" cy="1481906"/>
          </a:xfrm>
        </p:spPr>
        <p:txBody>
          <a:bodyPr>
            <a:normAutofit/>
          </a:bodyPr>
          <a:lstStyle/>
          <a:p>
            <a:r>
              <a:rPr lang="en-US" dirty="0">
                <a:solidFill>
                  <a:schemeClr val="bg1"/>
                </a:solidFill>
              </a:rPr>
              <a:t>Real-time parking availability</a:t>
            </a:r>
          </a:p>
          <a:p>
            <a:pPr>
              <a:buFont typeface="Arial" panose="020B0604020202020204" pitchFamily="34" charset="0"/>
              <a:buChar char="•"/>
            </a:pPr>
            <a:endParaRPr lang="en-US" dirty="0"/>
          </a:p>
        </p:txBody>
      </p:sp>
      <p:sp>
        <p:nvSpPr>
          <p:cNvPr id="7" name="Subtitle 2">
            <a:extLst>
              <a:ext uri="{FF2B5EF4-FFF2-40B4-BE49-F238E27FC236}">
                <a16:creationId xmlns:a16="http://schemas.microsoft.com/office/drawing/2014/main" id="{04EB0A23-6CE7-93E5-0847-69DE7F8087BF}"/>
              </a:ext>
            </a:extLst>
          </p:cNvPr>
          <p:cNvSpPr txBox="1">
            <a:spLocks/>
          </p:cNvSpPr>
          <p:nvPr/>
        </p:nvSpPr>
        <p:spPr>
          <a:xfrm>
            <a:off x="4271300" y="4582856"/>
            <a:ext cx="3729034" cy="177453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rPr>
              <a:t>Safer &amp; Happier Drivers</a:t>
            </a:r>
            <a:endParaRPr lang="en-US" dirty="0"/>
          </a:p>
        </p:txBody>
      </p:sp>
      <p:sp>
        <p:nvSpPr>
          <p:cNvPr id="8" name="Subtitle 2">
            <a:extLst>
              <a:ext uri="{FF2B5EF4-FFF2-40B4-BE49-F238E27FC236}">
                <a16:creationId xmlns:a16="http://schemas.microsoft.com/office/drawing/2014/main" id="{EB77FA9A-544A-63E4-E4EC-7EB8D2CE131E}"/>
              </a:ext>
            </a:extLst>
          </p:cNvPr>
          <p:cNvSpPr txBox="1">
            <a:spLocks/>
          </p:cNvSpPr>
          <p:nvPr/>
        </p:nvSpPr>
        <p:spPr>
          <a:xfrm>
            <a:off x="8335045" y="4595981"/>
            <a:ext cx="3765800" cy="226201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rPr>
              <a:t>Lower Risk</a:t>
            </a:r>
            <a:endParaRPr lang="en-US" dirty="0"/>
          </a:p>
        </p:txBody>
      </p:sp>
      <p:cxnSp>
        <p:nvCxnSpPr>
          <p:cNvPr id="10" name="Straight Connector 9">
            <a:extLst>
              <a:ext uri="{FF2B5EF4-FFF2-40B4-BE49-F238E27FC236}">
                <a16:creationId xmlns:a16="http://schemas.microsoft.com/office/drawing/2014/main" id="{E6190AD9-694A-2955-2921-F5B4A78FD7BB}"/>
              </a:ext>
            </a:extLst>
          </p:cNvPr>
          <p:cNvCxnSpPr>
            <a:cxnSpLocks/>
          </p:cNvCxnSpPr>
          <p:nvPr/>
        </p:nvCxnSpPr>
        <p:spPr>
          <a:xfrm>
            <a:off x="4086226" y="1670647"/>
            <a:ext cx="0" cy="5187353"/>
          </a:xfrm>
          <a:prstGeom prst="line">
            <a:avLst/>
          </a:prstGeom>
          <a:ln w="22225">
            <a:solidFill>
              <a:schemeClr val="bg1">
                <a:alpha val="39000"/>
              </a:schemeClr>
            </a:solidFill>
            <a:prstDash val="dash"/>
          </a:ln>
        </p:spPr>
        <p:style>
          <a:lnRef idx="2">
            <a:schemeClr val="accent1"/>
          </a:lnRef>
          <a:fillRef idx="0">
            <a:schemeClr val="accent1"/>
          </a:fillRef>
          <a:effectRef idx="1">
            <a:schemeClr val="accent1"/>
          </a:effectRef>
          <a:fontRef idx="minor">
            <a:schemeClr val="tx1"/>
          </a:fontRef>
        </p:style>
      </p:cxnSp>
      <p:pic>
        <p:nvPicPr>
          <p:cNvPr id="12" name="Picture 11" descr="A no truck parking sign&#10;&#10;Description automatically generated">
            <a:extLst>
              <a:ext uri="{FF2B5EF4-FFF2-40B4-BE49-F238E27FC236}">
                <a16:creationId xmlns:a16="http://schemas.microsoft.com/office/drawing/2014/main" id="{14855769-1E18-FB0A-F37A-34BF354AAC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986" y="1670647"/>
            <a:ext cx="1560757" cy="2303702"/>
          </a:xfrm>
          <a:prstGeom prst="rect">
            <a:avLst/>
          </a:prstGeom>
        </p:spPr>
      </p:pic>
      <p:cxnSp>
        <p:nvCxnSpPr>
          <p:cNvPr id="5" name="Straight Connector 4">
            <a:extLst>
              <a:ext uri="{FF2B5EF4-FFF2-40B4-BE49-F238E27FC236}">
                <a16:creationId xmlns:a16="http://schemas.microsoft.com/office/drawing/2014/main" id="{38DA4E86-7A18-ED87-6838-87971C0C8D5B}"/>
              </a:ext>
            </a:extLst>
          </p:cNvPr>
          <p:cNvCxnSpPr>
            <a:cxnSpLocks/>
          </p:cNvCxnSpPr>
          <p:nvPr/>
        </p:nvCxnSpPr>
        <p:spPr>
          <a:xfrm>
            <a:off x="8167689" y="1670647"/>
            <a:ext cx="0" cy="5187353"/>
          </a:xfrm>
          <a:prstGeom prst="line">
            <a:avLst/>
          </a:prstGeom>
          <a:ln w="22225">
            <a:solidFill>
              <a:schemeClr val="bg1">
                <a:alpha val="39000"/>
              </a:schemeClr>
            </a:solidFill>
            <a:prstDash val="dash"/>
          </a:ln>
          <a:effectLst>
            <a:innerShdw blurRad="63500" dist="50800" dir="13500000">
              <a:prstClr val="black">
                <a:alpha val="50000"/>
              </a:prstClr>
            </a:innerShdw>
          </a:effectLst>
        </p:spPr>
        <p:style>
          <a:lnRef idx="2">
            <a:schemeClr val="accent1"/>
          </a:lnRef>
          <a:fillRef idx="0">
            <a:schemeClr val="accent1"/>
          </a:fillRef>
          <a:effectRef idx="1">
            <a:schemeClr val="accent1"/>
          </a:effectRef>
          <a:fontRef idx="minor">
            <a:schemeClr val="tx1"/>
          </a:fontRef>
        </p:style>
      </p:cxnSp>
      <p:pic>
        <p:nvPicPr>
          <p:cNvPr id="6" name="Picture 5" descr="A blue and white sign&#10;&#10;Description automatically generated">
            <a:extLst>
              <a:ext uri="{FF2B5EF4-FFF2-40B4-BE49-F238E27FC236}">
                <a16:creationId xmlns:a16="http://schemas.microsoft.com/office/drawing/2014/main" id="{8613C82F-9069-6C3D-B1AF-90F9ED77FF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6" y="1534190"/>
            <a:ext cx="2488064" cy="2488064"/>
          </a:xfrm>
          <a:prstGeom prst="rect">
            <a:avLst/>
          </a:prstGeom>
        </p:spPr>
      </p:pic>
      <p:sp>
        <p:nvSpPr>
          <p:cNvPr id="4" name="Rectangle 3">
            <a:extLst>
              <a:ext uri="{FF2B5EF4-FFF2-40B4-BE49-F238E27FC236}">
                <a16:creationId xmlns:a16="http://schemas.microsoft.com/office/drawing/2014/main" id="{89CCB21E-2498-6532-F7D8-17815E824673}"/>
              </a:ext>
            </a:extLst>
          </p:cNvPr>
          <p:cNvSpPr/>
          <p:nvPr/>
        </p:nvSpPr>
        <p:spPr>
          <a:xfrm>
            <a:off x="485775" y="1534191"/>
            <a:ext cx="628648" cy="248806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4083C59-DA31-C5A9-63D5-ED2DFF4BB4FF}"/>
              </a:ext>
            </a:extLst>
          </p:cNvPr>
          <p:cNvSpPr/>
          <p:nvPr/>
        </p:nvSpPr>
        <p:spPr>
          <a:xfrm>
            <a:off x="2795583" y="1534189"/>
            <a:ext cx="628648" cy="248806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yellow sign with black text&#10;&#10;Description automatically generated">
            <a:extLst>
              <a:ext uri="{FF2B5EF4-FFF2-40B4-BE49-F238E27FC236}">
                <a16:creationId xmlns:a16="http://schemas.microsoft.com/office/drawing/2014/main" id="{565AAFC7-12AE-9309-34D0-4A56D520CA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3177" y="1608704"/>
            <a:ext cx="2365645" cy="2365645"/>
          </a:xfrm>
          <a:prstGeom prst="rect">
            <a:avLst/>
          </a:prstGeom>
          <a:effectLst>
            <a:outerShdw blurRad="63500" sx="102000" sy="102000" algn="ctr" rotWithShape="0">
              <a:prstClr val="black">
                <a:alpha val="40000"/>
              </a:prstClr>
            </a:outerShdw>
            <a:softEdge rad="63500"/>
          </a:effectLst>
        </p:spPr>
      </p:pic>
      <p:pic>
        <p:nvPicPr>
          <p:cNvPr id="18" name="Picture 17" descr="A yellow and orange neon sign with a dollar sign&#10;&#10;Description automatically generated with medium confidence">
            <a:extLst>
              <a:ext uri="{FF2B5EF4-FFF2-40B4-BE49-F238E27FC236}">
                <a16:creationId xmlns:a16="http://schemas.microsoft.com/office/drawing/2014/main" id="{5D22019C-1625-B627-FAAE-2395876D3F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7546" y="1453881"/>
            <a:ext cx="2648679" cy="2648679"/>
          </a:xfrm>
          <a:prstGeom prst="rect">
            <a:avLst/>
          </a:prstGeom>
        </p:spPr>
      </p:pic>
    </p:spTree>
    <p:extLst>
      <p:ext uri="{BB962C8B-B14F-4D97-AF65-F5344CB8AC3E}">
        <p14:creationId xmlns:p14="http://schemas.microsoft.com/office/powerpoint/2010/main" val="3298576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alpha val="90000"/>
          </a:schemeClr>
        </a:solidFill>
        <a:effectLst/>
      </p:bgPr>
    </p:bg>
    <p:spTree>
      <p:nvGrpSpPr>
        <p:cNvPr id="1" name=""/>
        <p:cNvGrpSpPr/>
        <p:nvPr/>
      </p:nvGrpSpPr>
      <p:grpSpPr>
        <a:xfrm>
          <a:off x="0" y="0"/>
          <a:ext cx="0" cy="0"/>
          <a:chOff x="0" y="0"/>
          <a:chExt cx="0" cy="0"/>
        </a:xfrm>
      </p:grpSpPr>
      <p:sp>
        <p:nvSpPr>
          <p:cNvPr id="2" name="Object 1"/>
          <p:cNvSpPr/>
          <p:nvPr/>
        </p:nvSpPr>
        <p:spPr>
          <a:xfrm>
            <a:off x="0" y="419590"/>
            <a:ext cx="12188952" cy="541599"/>
          </a:xfrm>
          <a:prstGeom prst="rect">
            <a:avLst/>
          </a:prstGeom>
        </p:spPr>
        <p:txBody>
          <a:bodyPr>
            <a:noAutofit/>
          </a:bodyPr>
          <a:lstStyle/>
          <a:p>
            <a:pPr algn="ctr">
              <a:lnSpc>
                <a:spcPct val="90000"/>
              </a:lnSpc>
              <a:spcBef>
                <a:spcPct val="0"/>
              </a:spcBef>
            </a:pPr>
            <a:r>
              <a:rPr lang="en-US" sz="5400" b="1" i="1" dirty="0">
                <a:solidFill>
                  <a:schemeClr val="bg1"/>
                </a:solidFill>
                <a:effectLst>
                  <a:outerShdw blurRad="38100" dist="38100" dir="2700000" algn="tl">
                    <a:srgbClr val="000000">
                      <a:alpha val="43137"/>
                    </a:srgbClr>
                  </a:outerShdw>
                </a:effectLst>
                <a:latin typeface="+mj-lt"/>
                <a:ea typeface="+mj-ea"/>
                <a:cs typeface="+mj-cs"/>
              </a:rPr>
              <a:t>Market Opportunity</a:t>
            </a:r>
          </a:p>
        </p:txBody>
      </p:sp>
      <p:sp>
        <p:nvSpPr>
          <p:cNvPr id="10" name="Object 9"/>
          <p:cNvSpPr/>
          <p:nvPr/>
        </p:nvSpPr>
        <p:spPr>
          <a:xfrm>
            <a:off x="6094476" y="4404990"/>
            <a:ext cx="5618345" cy="1030520"/>
          </a:xfrm>
          <a:prstGeom prst="rect">
            <a:avLst/>
          </a:prstGeom>
          <a:noFill/>
        </p:spPr>
        <p:txBody>
          <a:bodyPr wrap="square" rtlCol="0" anchor="ctr">
            <a:normAutofit/>
          </a:bodyPr>
          <a:lstStyle/>
          <a:p>
            <a:pPr algn="ctr">
              <a:buNone/>
            </a:pPr>
            <a:r>
              <a:rPr lang="en-US" sz="2000" dirty="0">
                <a:solidFill>
                  <a:srgbClr val="000000">
                    <a:alpha val="80000"/>
                  </a:srgbClr>
                </a:solidFill>
                <a:latin typeface="Source Sans Pro Regular" pitchFamily="34" charset="0"/>
                <a:ea typeface="Source Sans Pro Regular" pitchFamily="34" charset="-122"/>
                <a:cs typeface="Source Sans Pro Regular" pitchFamily="34" charset="-120"/>
              </a:rPr>
              <a:t>(Source: American Trucking Associations, 2021)</a:t>
            </a:r>
            <a:endParaRPr lang="en-US" sz="2000" dirty="0"/>
          </a:p>
        </p:txBody>
      </p:sp>
      <p:sp>
        <p:nvSpPr>
          <p:cNvPr id="11" name="Object 10"/>
          <p:cNvSpPr/>
          <p:nvPr/>
        </p:nvSpPr>
        <p:spPr>
          <a:xfrm>
            <a:off x="-476131" y="6523986"/>
            <a:ext cx="12188952" cy="180930"/>
          </a:xfrm>
          <a:prstGeom prst="rect">
            <a:avLst/>
          </a:prstGeom>
          <a:noFill/>
        </p:spPr>
        <p:txBody>
          <a:bodyPr wrap="square" lIns="0" tIns="0" rIns="0" bIns="0" rtlCol="0" anchor="t"/>
          <a:lstStyle/>
          <a:p>
            <a:pPr algn="r">
              <a:lnSpc>
                <a:spcPts val="1426"/>
              </a:lnSpc>
              <a:buNone/>
            </a:pPr>
            <a:r>
              <a:rPr lang="en-US" sz="1080" kern="0" spc="22" dirty="0">
                <a:solidFill>
                  <a:srgbClr val="000000">
                    <a:alpha val="80000"/>
                  </a:srgbClr>
                </a:solidFill>
                <a:latin typeface="Source Sans Pro" pitchFamily="34" charset="0"/>
                <a:ea typeface="Source Sans Pro" pitchFamily="34" charset="-122"/>
                <a:cs typeface="Source Sans Pro" pitchFamily="34" charset="-120"/>
              </a:rPr>
              <a:t>*Data gathered from the American Trucking Associations and the U.S. Department of Transportation.</a:t>
            </a:r>
            <a:endParaRPr lang="en-US" dirty="0"/>
          </a:p>
        </p:txBody>
      </p:sp>
      <p:graphicFrame>
        <p:nvGraphicFramePr>
          <p:cNvPr id="13" name="Table 12">
            <a:extLst>
              <a:ext uri="{FF2B5EF4-FFF2-40B4-BE49-F238E27FC236}">
                <a16:creationId xmlns:a16="http://schemas.microsoft.com/office/drawing/2014/main" id="{200E80D8-C221-82DF-C227-534D736A4FB3}"/>
              </a:ext>
            </a:extLst>
          </p:cNvPr>
          <p:cNvGraphicFramePr>
            <a:graphicFrameLocks noGrp="1"/>
          </p:cNvGraphicFramePr>
          <p:nvPr>
            <p:extLst>
              <p:ext uri="{D42A27DB-BD31-4B8C-83A1-F6EECF244321}">
                <p14:modId xmlns:p14="http://schemas.microsoft.com/office/powerpoint/2010/main" val="543153632"/>
              </p:ext>
            </p:extLst>
          </p:nvPr>
        </p:nvGraphicFramePr>
        <p:xfrm>
          <a:off x="1111282" y="1391872"/>
          <a:ext cx="9966388" cy="2468880"/>
        </p:xfrm>
        <a:graphic>
          <a:graphicData uri="http://schemas.openxmlformats.org/drawingml/2006/table">
            <a:tbl>
              <a:tblPr firstRow="1" bandRow="1">
                <a:tableStyleId>{5C22544A-7EE6-4342-B048-85BDC9FD1C3A}</a:tableStyleId>
              </a:tblPr>
              <a:tblGrid>
                <a:gridCol w="4983194">
                  <a:extLst>
                    <a:ext uri="{9D8B030D-6E8A-4147-A177-3AD203B41FA5}">
                      <a16:colId xmlns:a16="http://schemas.microsoft.com/office/drawing/2014/main" val="4269314636"/>
                    </a:ext>
                  </a:extLst>
                </a:gridCol>
                <a:gridCol w="4983194">
                  <a:extLst>
                    <a:ext uri="{9D8B030D-6E8A-4147-A177-3AD203B41FA5}">
                      <a16:colId xmlns:a16="http://schemas.microsoft.com/office/drawing/2014/main" val="2486074757"/>
                    </a:ext>
                  </a:extLst>
                </a:gridCol>
              </a:tblGrid>
              <a:tr h="6146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Source Sans Pro Regular" pitchFamily="34" charset="0"/>
                          <a:ea typeface="Source Sans Pro Regular" pitchFamily="34" charset="-122"/>
                          <a:cs typeface="Source Sans Pro Regular" pitchFamily="34" charset="-120"/>
                        </a:rPr>
                        <a:t>Number of U.S. Truck Drivers</a:t>
                      </a:r>
                      <a:endParaRPr lang="en-US" sz="2400" dirty="0">
                        <a:solidFill>
                          <a:schemeClr val="bg1"/>
                        </a:solidFill>
                      </a:endParaRPr>
                    </a:p>
                    <a:p>
                      <a:endParaRPr lang="en-US" dirty="0"/>
                    </a:p>
                  </a:txBody>
                  <a:tcPr>
                    <a:solidFill>
                      <a:srgbClr val="FF0000">
                        <a:alpha val="7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Source Sans Pro Regular" pitchFamily="34" charset="0"/>
                          <a:ea typeface="Source Sans Pro Regular" pitchFamily="34" charset="-122"/>
                        </a:rPr>
                        <a:t>Industry-related</a:t>
                      </a:r>
                      <a:r>
                        <a:rPr lang="en-US" sz="1800" dirty="0">
                          <a:solidFill>
                            <a:schemeClr val="bg1"/>
                          </a:solidFill>
                          <a:latin typeface="Source Sans Pro Regular" pitchFamily="34" charset="0"/>
                          <a:ea typeface="Source Sans Pro Regular" pitchFamily="34" charset="-122"/>
                        </a:rPr>
                        <a:t> </a:t>
                      </a:r>
                      <a:r>
                        <a:rPr lang="en-US" sz="2400" b="1" kern="1200" dirty="0">
                          <a:solidFill>
                            <a:schemeClr val="bg1"/>
                          </a:solidFill>
                          <a:latin typeface="Source Sans Pro Regular" pitchFamily="34" charset="0"/>
                          <a:ea typeface="Source Sans Pro Regular" pitchFamily="34" charset="-122"/>
                          <a:cs typeface="+mn-cs"/>
                        </a:rPr>
                        <a:t>Jobs</a:t>
                      </a:r>
                    </a:p>
                    <a:p>
                      <a:endParaRPr lang="en-US" dirty="0"/>
                    </a:p>
                  </a:txBody>
                  <a:tcPr>
                    <a:solidFill>
                      <a:srgbClr val="FF0000">
                        <a:alpha val="74000"/>
                      </a:srgbClr>
                    </a:solidFill>
                  </a:tcPr>
                </a:tc>
                <a:extLst>
                  <a:ext uri="{0D108BD9-81ED-4DB2-BD59-A6C34878D82A}">
                    <a16:rowId xmlns:a16="http://schemas.microsoft.com/office/drawing/2014/main" val="2957037159"/>
                  </a:ext>
                </a:extLst>
              </a:tr>
              <a:tr h="414000">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2400" b="1" dirty="0">
                          <a:solidFill>
                            <a:srgbClr val="000000">
                              <a:alpha val="80000"/>
                            </a:srgbClr>
                          </a:solidFill>
                          <a:latin typeface="Source Sans Pro Regular" pitchFamily="34" charset="0"/>
                          <a:ea typeface="Source Sans Pro Regular" pitchFamily="34" charset="-122"/>
                          <a:cs typeface="Source Sans Pro Regular" pitchFamily="34" charset="-120"/>
                        </a:rPr>
                        <a:t>3.7 M</a:t>
                      </a:r>
                      <a:endParaRPr lang="en-US" sz="2400" b="1" dirty="0"/>
                    </a:p>
                    <a:p>
                      <a:endParaRPr lang="en-US" dirty="0"/>
                    </a:p>
                  </a:txBody>
                  <a:tcP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2400" b="1" dirty="0">
                          <a:solidFill>
                            <a:srgbClr val="000000">
                              <a:alpha val="80000"/>
                            </a:srgbClr>
                          </a:solidFill>
                          <a:latin typeface="Source Sans Pro Regular" pitchFamily="34" charset="0"/>
                          <a:ea typeface="Source Sans Pro Regular" pitchFamily="34" charset="-122"/>
                          <a:cs typeface="Source Sans Pro Regular" pitchFamily="34" charset="-120"/>
                        </a:rPr>
                        <a:t>8.5 million</a:t>
                      </a:r>
                      <a:endParaRPr lang="en-US" sz="2400" b="1" dirty="0"/>
                    </a:p>
                    <a:p>
                      <a:pPr algn="ctr"/>
                      <a:endParaRPr lang="en-US" dirty="0"/>
                    </a:p>
                  </a:txBody>
                  <a:tcPr/>
                </a:tc>
                <a:extLst>
                  <a:ext uri="{0D108BD9-81ED-4DB2-BD59-A6C34878D82A}">
                    <a16:rowId xmlns:a16="http://schemas.microsoft.com/office/drawing/2014/main" val="1551051718"/>
                  </a:ext>
                </a:extLst>
              </a:tr>
              <a:tr h="6232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alpha val="80000"/>
                            </a:srgbClr>
                          </a:solidFill>
                          <a:latin typeface="Source Sans Pro Regular" pitchFamily="34" charset="0"/>
                          <a:ea typeface="Source Sans Pro Regular" pitchFamily="34" charset="-122"/>
                          <a:cs typeface="Source Sans Pro Regular" pitchFamily="34" charset="-120"/>
                        </a:rPr>
                        <a:t>(Source: U.S. Department of Transportation, 2022)</a:t>
                      </a:r>
                      <a:endParaRPr lang="en-US" sz="1800" dirty="0"/>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alpha val="80000"/>
                            </a:srgbClr>
                          </a:solidFill>
                          <a:latin typeface="Source Sans Pro Regular" pitchFamily="34" charset="0"/>
                          <a:ea typeface="Source Sans Pro Regular" pitchFamily="34" charset="-122"/>
                          <a:cs typeface="Source Sans Pro Regular" pitchFamily="34" charset="-120"/>
                        </a:rPr>
                        <a:t>(Source: American Trucking Associations, 2021)</a:t>
                      </a:r>
                      <a:endParaRPr lang="en-US" sz="1800" dirty="0"/>
                    </a:p>
                    <a:p>
                      <a:endParaRPr lang="en-US" dirty="0"/>
                    </a:p>
                  </a:txBody>
                  <a:tcPr/>
                </a:tc>
                <a:extLst>
                  <a:ext uri="{0D108BD9-81ED-4DB2-BD59-A6C34878D82A}">
                    <a16:rowId xmlns:a16="http://schemas.microsoft.com/office/drawing/2014/main" val="1579000356"/>
                  </a:ext>
                </a:extLst>
              </a:tr>
            </a:tbl>
          </a:graphicData>
        </a:graphic>
      </p:graphicFrame>
      <p:graphicFrame>
        <p:nvGraphicFramePr>
          <p:cNvPr id="3" name="Table 2">
            <a:extLst>
              <a:ext uri="{FF2B5EF4-FFF2-40B4-BE49-F238E27FC236}">
                <a16:creationId xmlns:a16="http://schemas.microsoft.com/office/drawing/2014/main" id="{FDCB1283-D7E8-7F08-901D-7DB454E3B9CC}"/>
              </a:ext>
            </a:extLst>
          </p:cNvPr>
          <p:cNvGraphicFramePr>
            <a:graphicFrameLocks noGrp="1"/>
          </p:cNvGraphicFramePr>
          <p:nvPr>
            <p:extLst>
              <p:ext uri="{D42A27DB-BD31-4B8C-83A1-F6EECF244321}">
                <p14:modId xmlns:p14="http://schemas.microsoft.com/office/powerpoint/2010/main" val="488171261"/>
              </p:ext>
            </p:extLst>
          </p:nvPr>
        </p:nvGraphicFramePr>
        <p:xfrm>
          <a:off x="1111282" y="4049870"/>
          <a:ext cx="9966388" cy="2452029"/>
        </p:xfrm>
        <a:graphic>
          <a:graphicData uri="http://schemas.openxmlformats.org/drawingml/2006/table">
            <a:tbl>
              <a:tblPr firstRow="1" bandRow="1">
                <a:tableStyleId>{5C22544A-7EE6-4342-B048-85BDC9FD1C3A}</a:tableStyleId>
              </a:tblPr>
              <a:tblGrid>
                <a:gridCol w="4983194">
                  <a:extLst>
                    <a:ext uri="{9D8B030D-6E8A-4147-A177-3AD203B41FA5}">
                      <a16:colId xmlns:a16="http://schemas.microsoft.com/office/drawing/2014/main" val="4269314636"/>
                    </a:ext>
                  </a:extLst>
                </a:gridCol>
                <a:gridCol w="4983194">
                  <a:extLst>
                    <a:ext uri="{9D8B030D-6E8A-4147-A177-3AD203B41FA5}">
                      <a16:colId xmlns:a16="http://schemas.microsoft.com/office/drawing/2014/main" val="2486074757"/>
                    </a:ext>
                  </a:extLst>
                </a:gridCol>
              </a:tblGrid>
              <a:tr h="6146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Source Sans Pro Regular" pitchFamily="34" charset="0"/>
                          <a:ea typeface="Source Sans Pro Regular" pitchFamily="34" charset="-122"/>
                          <a:cs typeface="Source Sans Pro Regular" pitchFamily="34" charset="-120"/>
                        </a:rPr>
                        <a:t>Commercial Auto Insurance Industry</a:t>
                      </a:r>
                      <a:endParaRPr lang="en-US" sz="2400" dirty="0">
                        <a:solidFill>
                          <a:schemeClr val="bg1"/>
                        </a:solidFill>
                      </a:endParaRPr>
                    </a:p>
                    <a:p>
                      <a:endParaRPr lang="en-US" dirty="0"/>
                    </a:p>
                  </a:txBody>
                  <a:tcPr>
                    <a:solidFill>
                      <a:srgbClr val="FF0000">
                        <a:alpha val="7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Source Sans Pro Regular" pitchFamily="34" charset="0"/>
                          <a:ea typeface="Source Sans Pro Regular" pitchFamily="34" charset="-122"/>
                        </a:rPr>
                        <a:t>Active Motor Carriers</a:t>
                      </a:r>
                      <a:endParaRPr lang="en-US" sz="2400" b="1" kern="1200" dirty="0">
                        <a:solidFill>
                          <a:schemeClr val="bg1"/>
                        </a:solidFill>
                        <a:latin typeface="Source Sans Pro Regular" pitchFamily="34" charset="0"/>
                        <a:ea typeface="Source Sans Pro Regular" pitchFamily="34" charset="-122"/>
                        <a:cs typeface="+mn-cs"/>
                      </a:endParaRPr>
                    </a:p>
                    <a:p>
                      <a:endParaRPr lang="en-US" dirty="0"/>
                    </a:p>
                  </a:txBody>
                  <a:tcPr>
                    <a:solidFill>
                      <a:srgbClr val="FF0000">
                        <a:alpha val="74000"/>
                      </a:srgbClr>
                    </a:solidFill>
                  </a:tcPr>
                </a:tc>
                <a:extLst>
                  <a:ext uri="{0D108BD9-81ED-4DB2-BD59-A6C34878D82A}">
                    <a16:rowId xmlns:a16="http://schemas.microsoft.com/office/drawing/2014/main" val="2957037159"/>
                  </a:ext>
                </a:extLst>
              </a:tr>
              <a:tr h="808083">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2400" b="1" dirty="0">
                          <a:solidFill>
                            <a:srgbClr val="000000">
                              <a:alpha val="80000"/>
                            </a:srgbClr>
                          </a:solidFill>
                          <a:latin typeface="Source Sans Pro Regular" pitchFamily="34" charset="0"/>
                          <a:ea typeface="Source Sans Pro Regular" pitchFamily="34" charset="-122"/>
                          <a:cs typeface="Source Sans Pro Regular" pitchFamily="34" charset="-120"/>
                        </a:rPr>
                        <a:t>$71.6 billion</a:t>
                      </a:r>
                      <a:endParaRPr lang="en-US" sz="2400" b="1" dirty="0"/>
                    </a:p>
                    <a:p>
                      <a:pPr algn="ctr"/>
                      <a:r>
                        <a:rPr lang="en-US" dirty="0"/>
                        <a:t>CAGR: 3.9%</a:t>
                      </a:r>
                    </a:p>
                  </a:txBody>
                  <a:tcP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2400" b="1" dirty="0">
                          <a:solidFill>
                            <a:srgbClr val="000000">
                              <a:alpha val="80000"/>
                            </a:srgbClr>
                          </a:solidFill>
                          <a:latin typeface="Source Sans Pro Regular" pitchFamily="34" charset="0"/>
                          <a:ea typeface="Source Sans Pro Regular" pitchFamily="34" charset="-122"/>
                          <a:cs typeface="Source Sans Pro Regular" pitchFamily="34" charset="-120"/>
                        </a:rPr>
                        <a:t>764K</a:t>
                      </a:r>
                      <a:endParaRPr lang="en-US" sz="2400" b="1" dirty="0"/>
                    </a:p>
                    <a:p>
                      <a:pPr algn="ctr"/>
                      <a:r>
                        <a:rPr lang="en-US" dirty="0"/>
                        <a:t>CAGR: 9%</a:t>
                      </a:r>
                    </a:p>
                  </a:txBody>
                  <a:tcPr/>
                </a:tc>
                <a:extLst>
                  <a:ext uri="{0D108BD9-81ED-4DB2-BD59-A6C34878D82A}">
                    <a16:rowId xmlns:a16="http://schemas.microsoft.com/office/drawing/2014/main" val="1551051718"/>
                  </a:ext>
                </a:extLst>
              </a:tr>
              <a:tr h="6232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alpha val="80000"/>
                            </a:srgbClr>
                          </a:solidFill>
                          <a:latin typeface="Source Sans Pro Regular" pitchFamily="34" charset="0"/>
                          <a:ea typeface="Source Sans Pro Regular" pitchFamily="34" charset="-122"/>
                          <a:cs typeface="Source Sans Pro Regular" pitchFamily="34" charset="-120"/>
                        </a:rPr>
                        <a:t>(Source: IBISWorld, 2024)</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alpha val="80000"/>
                            </a:srgbClr>
                          </a:solidFill>
                          <a:latin typeface="Source Sans Pro Regular" pitchFamily="34" charset="0"/>
                          <a:ea typeface="Source Sans Pro Regular" pitchFamily="34" charset="-122"/>
                          <a:cs typeface="Source Sans Pro Regular" pitchFamily="34" charset="-120"/>
                        </a:rPr>
                        <a:t>(Source: FMCSA.DOT.GOV, 2024)</a:t>
                      </a:r>
                      <a:endParaRPr lang="en-US" dirty="0"/>
                    </a:p>
                  </a:txBody>
                  <a:tcPr/>
                </a:tc>
                <a:extLst>
                  <a:ext uri="{0D108BD9-81ED-4DB2-BD59-A6C34878D82A}">
                    <a16:rowId xmlns:a16="http://schemas.microsoft.com/office/drawing/2014/main" val="1579000356"/>
                  </a:ext>
                </a:extLst>
              </a:tr>
            </a:tbl>
          </a:graphicData>
        </a:graphic>
      </p:graphicFrame>
    </p:spTree>
    <p:extLst>
      <p:ext uri="{BB962C8B-B14F-4D97-AF65-F5344CB8AC3E}">
        <p14:creationId xmlns:p14="http://schemas.microsoft.com/office/powerpoint/2010/main" val="3720118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alpha val="90000"/>
          </a:schemeClr>
        </a:solidFill>
        <a:effectLst/>
      </p:bgPr>
    </p:bg>
    <p:spTree>
      <p:nvGrpSpPr>
        <p:cNvPr id="1" name=""/>
        <p:cNvGrpSpPr/>
        <p:nvPr/>
      </p:nvGrpSpPr>
      <p:grpSpPr>
        <a:xfrm>
          <a:off x="0" y="0"/>
          <a:ext cx="0" cy="0"/>
          <a:chOff x="0" y="0"/>
          <a:chExt cx="0" cy="0"/>
        </a:xfrm>
      </p:grpSpPr>
      <p:sp>
        <p:nvSpPr>
          <p:cNvPr id="2" name="Object 1"/>
          <p:cNvSpPr/>
          <p:nvPr/>
        </p:nvSpPr>
        <p:spPr>
          <a:xfrm>
            <a:off x="0" y="419590"/>
            <a:ext cx="12188952" cy="541599"/>
          </a:xfrm>
          <a:prstGeom prst="rect">
            <a:avLst/>
          </a:prstGeom>
        </p:spPr>
        <p:txBody>
          <a:bodyPr>
            <a:noAutofit/>
          </a:bodyPr>
          <a:lstStyle/>
          <a:p>
            <a:pPr algn="ctr">
              <a:lnSpc>
                <a:spcPts val="4266"/>
              </a:lnSpc>
              <a:buNone/>
            </a:pPr>
            <a:r>
              <a:rPr lang="en-US" sz="5400" b="1" i="1" dirty="0">
                <a:solidFill>
                  <a:schemeClr val="bg1"/>
                </a:solidFill>
                <a:effectLst>
                  <a:outerShdw blurRad="38100" dist="38100" dir="2700000" algn="tl">
                    <a:srgbClr val="000000">
                      <a:alpha val="43137"/>
                    </a:srgbClr>
                  </a:outerShdw>
                </a:effectLst>
                <a:latin typeface="+mj-lt"/>
                <a:ea typeface="+mj-ea"/>
                <a:cs typeface="+mj-cs"/>
              </a:rPr>
              <a:t>Product</a:t>
            </a:r>
            <a:r>
              <a:rPr lang="en-US" sz="5400" b="1" kern="0" spc="47" dirty="0">
                <a:solidFill>
                  <a:schemeClr val="bg1"/>
                </a:solidFill>
                <a:latin typeface="Bebas Neue" pitchFamily="34" charset="0"/>
                <a:ea typeface="Bebas Neue" pitchFamily="34" charset="-122"/>
                <a:cs typeface="Bebas Neue" pitchFamily="34" charset="-120"/>
              </a:rPr>
              <a:t> </a:t>
            </a:r>
            <a:r>
              <a:rPr lang="en-US" sz="5400" b="1" i="1" dirty="0">
                <a:solidFill>
                  <a:schemeClr val="bg1"/>
                </a:solidFill>
                <a:effectLst>
                  <a:outerShdw blurRad="38100" dist="38100" dir="2700000" algn="tl">
                    <a:srgbClr val="000000">
                      <a:alpha val="43137"/>
                    </a:srgbClr>
                  </a:outerShdw>
                </a:effectLst>
                <a:latin typeface="+mj-lt"/>
                <a:ea typeface="+mj-ea"/>
                <a:cs typeface="+mj-cs"/>
              </a:rPr>
              <a:t>Features</a:t>
            </a:r>
          </a:p>
        </p:txBody>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2601560"/>
            <a:ext cx="11236690" cy="2837740"/>
          </a:xfrm>
          <a:prstGeom prst="rect">
            <a:avLst/>
          </a:prstGeom>
        </p:spPr>
      </p:pic>
      <p:sp>
        <p:nvSpPr>
          <p:cNvPr id="5" name="Object 2">
            <a:extLst>
              <a:ext uri="{FF2B5EF4-FFF2-40B4-BE49-F238E27FC236}">
                <a16:creationId xmlns:a16="http://schemas.microsoft.com/office/drawing/2014/main" id="{24832ED2-FDAE-7BE6-8C00-550F07E57A7C}"/>
              </a:ext>
            </a:extLst>
          </p:cNvPr>
          <p:cNvSpPr/>
          <p:nvPr/>
        </p:nvSpPr>
        <p:spPr>
          <a:xfrm>
            <a:off x="84312" y="2070708"/>
            <a:ext cx="4691599" cy="3492123"/>
          </a:xfrm>
          <a:prstGeom prst="rect">
            <a:avLst/>
          </a:prstGeom>
          <a:noFill/>
        </p:spPr>
        <p:txBody>
          <a:bodyPr wrap="square" lIns="0" tIns="0" rIns="0" bIns="0" rtlCol="0" anchor="t"/>
          <a:lstStyle/>
          <a:p>
            <a:pPr marL="342900" indent="-342900" algn="l">
              <a:lnSpc>
                <a:spcPts val="2887"/>
              </a:lnSpc>
              <a:spcBef>
                <a:spcPts val="2536"/>
              </a:spcBef>
              <a:buSzPct val="100000"/>
              <a:buFont typeface="Wingdings" panose="05000000000000000000" pitchFamily="2" charset="2"/>
              <a:buChar char="q"/>
            </a:pPr>
            <a:r>
              <a:rPr lang="en-US" sz="2800" kern="0" spc="49" dirty="0">
                <a:solidFill>
                  <a:schemeClr val="bg1"/>
                </a:solidFill>
                <a:latin typeface="Source Sans Pro" pitchFamily="34" charset="0"/>
                <a:ea typeface="Source Sans Pro" pitchFamily="34" charset="-122"/>
                <a:cs typeface="Source Sans Pro" pitchFamily="34" charset="-120"/>
              </a:rPr>
              <a:t>Real-time Parking Solutions</a:t>
            </a:r>
          </a:p>
          <a:p>
            <a:pPr marL="742950" lvl="1" indent="-285750" algn="l">
              <a:lnSpc>
                <a:spcPts val="2049"/>
              </a:lnSpc>
              <a:spcBef>
                <a:spcPts val="348"/>
              </a:spcBef>
              <a:buFont typeface="Wingdings" panose="05000000000000000000" pitchFamily="2" charset="2"/>
              <a:buChar char="§"/>
            </a:pPr>
            <a:r>
              <a:rPr lang="en-US" sz="1600" kern="0" spc="31" dirty="0">
                <a:solidFill>
                  <a:schemeClr val="bg1"/>
                </a:solidFill>
                <a:latin typeface="Source Sans Pro" pitchFamily="34" charset="0"/>
                <a:ea typeface="Source Sans Pro" pitchFamily="34" charset="-122"/>
                <a:cs typeface="Source Sans Pro" pitchFamily="34" charset="-120"/>
              </a:rPr>
              <a:t>Integrates with a network of sensors and data sources to provide users with up-to-the-minute information on available parking spaces, allowing them to locate authorized spots conveniently.</a:t>
            </a:r>
            <a:endParaRPr lang="en-US" sz="1600" dirty="0">
              <a:solidFill>
                <a:schemeClr val="bg1"/>
              </a:solidFill>
            </a:endParaRPr>
          </a:p>
          <a:p>
            <a:pPr marL="342900" indent="-342900" algn="l">
              <a:lnSpc>
                <a:spcPts val="2887"/>
              </a:lnSpc>
              <a:spcBef>
                <a:spcPts val="2536"/>
              </a:spcBef>
              <a:buSzPct val="100000"/>
              <a:buFont typeface="Wingdings" panose="05000000000000000000" pitchFamily="2" charset="2"/>
              <a:buChar char="q"/>
            </a:pPr>
            <a:r>
              <a:rPr lang="en-US" sz="2800" kern="0" spc="49" dirty="0">
                <a:solidFill>
                  <a:schemeClr val="bg1"/>
                </a:solidFill>
                <a:latin typeface="Source Sans Pro" pitchFamily="34" charset="0"/>
                <a:ea typeface="Source Sans Pro" pitchFamily="34" charset="-122"/>
                <a:cs typeface="Source Sans Pro" pitchFamily="34" charset="-120"/>
              </a:rPr>
              <a:t>Voice-Activated Controls</a:t>
            </a:r>
          </a:p>
          <a:p>
            <a:pPr marL="742950" lvl="1" indent="-285750" algn="l">
              <a:lnSpc>
                <a:spcPts val="2049"/>
              </a:lnSpc>
              <a:spcBef>
                <a:spcPts val="348"/>
              </a:spcBef>
              <a:buFont typeface="Wingdings" panose="05000000000000000000" pitchFamily="2" charset="2"/>
              <a:buChar char="§"/>
            </a:pPr>
            <a:r>
              <a:rPr lang="en-US" sz="1600" kern="0" spc="31" dirty="0">
                <a:solidFill>
                  <a:schemeClr val="bg1"/>
                </a:solidFill>
                <a:latin typeface="Source Sans Pro" pitchFamily="34" charset="0"/>
                <a:ea typeface="Source Sans Pro" pitchFamily="34" charset="-122"/>
                <a:cs typeface="Source Sans Pro" pitchFamily="34" charset="-120"/>
              </a:rPr>
              <a:t>Hands-free commands allow drivers to interact with the app safely while on the road.</a:t>
            </a:r>
            <a:endParaRPr lang="en-US" sz="1600" dirty="0">
              <a:solidFill>
                <a:schemeClr val="bg1"/>
              </a:solidFill>
            </a:endParaRPr>
          </a:p>
        </p:txBody>
      </p:sp>
      <p:sp>
        <p:nvSpPr>
          <p:cNvPr id="6" name="Object 3">
            <a:extLst>
              <a:ext uri="{FF2B5EF4-FFF2-40B4-BE49-F238E27FC236}">
                <a16:creationId xmlns:a16="http://schemas.microsoft.com/office/drawing/2014/main" id="{1B44ACF4-D71F-CF54-9C1B-DA8B2A956F41}"/>
              </a:ext>
            </a:extLst>
          </p:cNvPr>
          <p:cNvSpPr/>
          <p:nvPr/>
        </p:nvSpPr>
        <p:spPr>
          <a:xfrm>
            <a:off x="7217732" y="2070708"/>
            <a:ext cx="4752773" cy="4437250"/>
          </a:xfrm>
          <a:prstGeom prst="rect">
            <a:avLst/>
          </a:prstGeom>
          <a:noFill/>
        </p:spPr>
        <p:txBody>
          <a:bodyPr wrap="square" lIns="0" tIns="0" rIns="0" bIns="0" rtlCol="0" anchor="t"/>
          <a:lstStyle/>
          <a:p>
            <a:pPr marL="342900" indent="-342900" algn="l">
              <a:lnSpc>
                <a:spcPts val="2887"/>
              </a:lnSpc>
              <a:buSzPct val="100000"/>
              <a:buFont typeface="Wingdings" panose="05000000000000000000" pitchFamily="2" charset="2"/>
              <a:buChar char="q"/>
            </a:pPr>
            <a:r>
              <a:rPr lang="en-US" sz="2800" kern="0" spc="49" dirty="0">
                <a:solidFill>
                  <a:schemeClr val="bg1"/>
                </a:solidFill>
                <a:latin typeface="Source Sans Pro" pitchFamily="34" charset="0"/>
                <a:ea typeface="Source Sans Pro" pitchFamily="34" charset="-122"/>
                <a:cs typeface="Source Sans Pro" pitchFamily="34" charset="-120"/>
              </a:rPr>
              <a:t>Speed Monitoring Alerts</a:t>
            </a:r>
          </a:p>
          <a:p>
            <a:pPr marL="742950" lvl="1" indent="-285750" algn="l">
              <a:lnSpc>
                <a:spcPts val="2049"/>
              </a:lnSpc>
              <a:spcBef>
                <a:spcPts val="348"/>
              </a:spcBef>
              <a:buFont typeface="Wingdings" panose="05000000000000000000" pitchFamily="2" charset="2"/>
              <a:buChar char="§"/>
            </a:pPr>
            <a:r>
              <a:rPr lang="en-US" sz="1600" kern="0" spc="31" dirty="0">
                <a:solidFill>
                  <a:schemeClr val="bg1"/>
                </a:solidFill>
                <a:latin typeface="Source Sans Pro" pitchFamily="34" charset="0"/>
                <a:ea typeface="Source Sans Pro" pitchFamily="34" charset="-122"/>
                <a:cs typeface="Source Sans Pro" pitchFamily="34" charset="-120"/>
              </a:rPr>
              <a:t>Tracks when drivers exceed the posted speed limit by over 5 miles per hour, alerting them to reduce speed and helping carriers ensure safe driving practices.</a:t>
            </a:r>
            <a:endParaRPr lang="en-US" sz="1600" dirty="0">
              <a:solidFill>
                <a:schemeClr val="bg1"/>
              </a:solidFill>
            </a:endParaRPr>
          </a:p>
          <a:p>
            <a:pPr marL="742950" lvl="1" indent="-285750" algn="l">
              <a:lnSpc>
                <a:spcPts val="2049"/>
              </a:lnSpc>
              <a:spcBef>
                <a:spcPts val="348"/>
              </a:spcBef>
              <a:buFont typeface="Wingdings" panose="05000000000000000000" pitchFamily="2" charset="2"/>
              <a:buChar char="§"/>
            </a:pPr>
            <a:endParaRPr lang="en-US" sz="1600" kern="0" spc="31" dirty="0">
              <a:solidFill>
                <a:schemeClr val="bg1"/>
              </a:solidFill>
              <a:latin typeface="Source Sans Pro" pitchFamily="34" charset="0"/>
              <a:ea typeface="Source Sans Pro" pitchFamily="34" charset="-122"/>
              <a:cs typeface="Source Sans Pro" pitchFamily="34" charset="-120"/>
            </a:endParaRPr>
          </a:p>
          <a:p>
            <a:pPr marL="342900" indent="-342900" algn="l">
              <a:lnSpc>
                <a:spcPts val="2887"/>
              </a:lnSpc>
              <a:spcBef>
                <a:spcPts val="2536"/>
              </a:spcBef>
              <a:buSzPct val="100000"/>
              <a:buFont typeface="Wingdings" panose="05000000000000000000" pitchFamily="2" charset="2"/>
              <a:buChar char="q"/>
            </a:pPr>
            <a:r>
              <a:rPr lang="en-US" sz="2800" kern="0" spc="49" dirty="0">
                <a:solidFill>
                  <a:schemeClr val="bg1"/>
                </a:solidFill>
                <a:latin typeface="Source Sans Pro" pitchFamily="34" charset="0"/>
                <a:ea typeface="Source Sans Pro" pitchFamily="34" charset="-122"/>
                <a:cs typeface="Source Sans Pro" pitchFamily="34" charset="-120"/>
              </a:rPr>
              <a:t>Spotter Request Assistance</a:t>
            </a:r>
          </a:p>
          <a:p>
            <a:pPr marL="742950" lvl="1" indent="-285750" algn="l">
              <a:lnSpc>
                <a:spcPts val="2049"/>
              </a:lnSpc>
              <a:spcBef>
                <a:spcPts val="348"/>
              </a:spcBef>
              <a:buFont typeface="Wingdings" panose="05000000000000000000" pitchFamily="2" charset="2"/>
              <a:buChar char="§"/>
            </a:pPr>
            <a:r>
              <a:rPr lang="en-US" sz="1600" kern="0" spc="31" dirty="0">
                <a:solidFill>
                  <a:schemeClr val="bg1"/>
                </a:solidFill>
                <a:latin typeface="Source Sans Pro" pitchFamily="34" charset="0"/>
                <a:ea typeface="Source Sans Pro" pitchFamily="34" charset="-122"/>
                <a:cs typeface="Source Sans Pro" pitchFamily="34" charset="-120"/>
              </a:rPr>
              <a:t>Allows drivers to request assistance from nearby drivers when backing into challenging spaces or when visibility is limited.</a:t>
            </a:r>
            <a:endParaRPr lang="en-US" sz="1600" dirty="0">
              <a:solidFill>
                <a:schemeClr val="bg1"/>
              </a:solidFill>
            </a:endParaRPr>
          </a:p>
        </p:txBody>
      </p:sp>
      <p:pic>
        <p:nvPicPr>
          <p:cNvPr id="16" name="Picture 15" descr="A screenshot of a phone&#10;&#10;Description automatically generated">
            <a:extLst>
              <a:ext uri="{FF2B5EF4-FFF2-40B4-BE49-F238E27FC236}">
                <a16:creationId xmlns:a16="http://schemas.microsoft.com/office/drawing/2014/main" id="{E2A4E01C-AC96-6620-EE90-7B457CA7C60E}"/>
              </a:ext>
            </a:extLst>
          </p:cNvPr>
          <p:cNvPicPr>
            <a:picLocks noChangeAspect="1"/>
          </p:cNvPicPr>
          <p:nvPr/>
        </p:nvPicPr>
        <p:blipFill>
          <a:blip r:embed="rId5"/>
          <a:stretch>
            <a:fillRect/>
          </a:stretch>
        </p:blipFill>
        <p:spPr>
          <a:xfrm>
            <a:off x="4999677" y="1801805"/>
            <a:ext cx="1994289" cy="4437250"/>
          </a:xfrm>
          <a:prstGeom prst="rect">
            <a:avLst/>
          </a:prstGeom>
          <a:effectLst/>
        </p:spPr>
      </p:pic>
    </p:spTree>
    <p:extLst>
      <p:ext uri="{BB962C8B-B14F-4D97-AF65-F5344CB8AC3E}">
        <p14:creationId xmlns:p14="http://schemas.microsoft.com/office/powerpoint/2010/main" val="2727390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1D2003F5-4335-12A1-77E2-F03E2FE69EAA}"/>
            </a:ext>
          </a:extLst>
        </p:cNvPr>
        <p:cNvGrpSpPr/>
        <p:nvPr/>
      </p:nvGrpSpPr>
      <p:grpSpPr>
        <a:xfrm>
          <a:off x="0" y="0"/>
          <a:ext cx="0" cy="0"/>
          <a:chOff x="0" y="0"/>
          <a:chExt cx="0" cy="0"/>
        </a:xfrm>
      </p:grpSpPr>
      <p:sp>
        <p:nvSpPr>
          <p:cNvPr id="11" name="Object 1">
            <a:extLst>
              <a:ext uri="{FF2B5EF4-FFF2-40B4-BE49-F238E27FC236}">
                <a16:creationId xmlns:a16="http://schemas.microsoft.com/office/drawing/2014/main" id="{39093718-746F-D676-DD46-895B61EA4F20}"/>
              </a:ext>
            </a:extLst>
          </p:cNvPr>
          <p:cNvSpPr/>
          <p:nvPr/>
        </p:nvSpPr>
        <p:spPr>
          <a:xfrm>
            <a:off x="0" y="336168"/>
            <a:ext cx="12188952" cy="541599"/>
          </a:xfrm>
          <a:prstGeom prst="rect">
            <a:avLst/>
          </a:prstGeom>
        </p:spPr>
        <p:txBody>
          <a:bodyPr>
            <a:noAutofit/>
          </a:bodyPr>
          <a:lstStyle/>
          <a:p>
            <a:pPr algn="ctr">
              <a:lnSpc>
                <a:spcPts val="4266"/>
              </a:lnSpc>
              <a:buNone/>
            </a:pPr>
            <a:r>
              <a:rPr lang="en-US" sz="5400" b="1" i="1" dirty="0">
                <a:solidFill>
                  <a:schemeClr val="bg1"/>
                </a:solidFill>
                <a:effectLst>
                  <a:outerShdw blurRad="38100" dist="38100" dir="2700000" algn="tl">
                    <a:srgbClr val="000000">
                      <a:alpha val="43137"/>
                    </a:srgbClr>
                  </a:outerShdw>
                </a:effectLst>
                <a:latin typeface="+mj-lt"/>
                <a:ea typeface="+mj-ea"/>
                <a:cs typeface="+mj-cs"/>
              </a:rPr>
              <a:t>Business Model</a:t>
            </a:r>
          </a:p>
        </p:txBody>
      </p:sp>
      <p:pic>
        <p:nvPicPr>
          <p:cNvPr id="12" name="Picture 11" descr="A black and white dollar sign&#10;&#10;Description automatically generated">
            <a:extLst>
              <a:ext uri="{FF2B5EF4-FFF2-40B4-BE49-F238E27FC236}">
                <a16:creationId xmlns:a16="http://schemas.microsoft.com/office/drawing/2014/main" id="{692227B4-A33E-4FAB-E396-C63114FB7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404" y="2123535"/>
            <a:ext cx="2438400" cy="2438400"/>
          </a:xfrm>
          <a:prstGeom prst="rect">
            <a:avLst/>
          </a:prstGeom>
          <a:effectLst>
            <a:softEdge rad="317500"/>
          </a:effectLst>
        </p:spPr>
      </p:pic>
      <p:cxnSp>
        <p:nvCxnSpPr>
          <p:cNvPr id="19" name="Connector: Elbow 18">
            <a:extLst>
              <a:ext uri="{FF2B5EF4-FFF2-40B4-BE49-F238E27FC236}">
                <a16:creationId xmlns:a16="http://schemas.microsoft.com/office/drawing/2014/main" id="{13F6DAB7-64E1-5906-51E2-19E7366770CA}"/>
              </a:ext>
            </a:extLst>
          </p:cNvPr>
          <p:cNvCxnSpPr>
            <a:cxnSpLocks/>
          </p:cNvCxnSpPr>
          <p:nvPr/>
        </p:nvCxnSpPr>
        <p:spPr>
          <a:xfrm>
            <a:off x="3515542" y="2334325"/>
            <a:ext cx="1126188" cy="1094675"/>
          </a:xfrm>
          <a:prstGeom prst="bentConnector3">
            <a:avLst>
              <a:gd name="adj1" fmla="val 50000"/>
            </a:avLst>
          </a:prstGeom>
          <a:ln w="28575" cap="rnd">
            <a:solidFill>
              <a:schemeClr val="bg1">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B9B750E-3DED-C6C6-0DFE-7C3488E8854F}"/>
              </a:ext>
            </a:extLst>
          </p:cNvPr>
          <p:cNvSpPr txBox="1"/>
          <p:nvPr/>
        </p:nvSpPr>
        <p:spPr>
          <a:xfrm>
            <a:off x="106833" y="2122858"/>
            <a:ext cx="3303036" cy="2062103"/>
          </a:xfrm>
          <a:prstGeom prst="rect">
            <a:avLst/>
          </a:prstGeom>
          <a:noFill/>
        </p:spPr>
        <p:txBody>
          <a:bodyPr wrap="square" rtlCol="0">
            <a:spAutoFit/>
          </a:bodyPr>
          <a:lstStyle/>
          <a:p>
            <a:pPr algn="r"/>
            <a:r>
              <a:rPr lang="en-AU" sz="16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Monthly Subscription (Insurance Brokers): </a:t>
            </a:r>
            <a:r>
              <a:rPr lang="en-AU" sz="1600"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a:t>
            </a:r>
            <a:r>
              <a:rPr lang="en-AU" sz="1600" dirty="0">
                <a:solidFill>
                  <a:schemeClr val="bg1"/>
                </a:solidFill>
                <a:latin typeface="Century Gothic" panose="020B0502020202020204" pitchFamily="34" charset="0"/>
                <a:ea typeface="Times New Roman" panose="02020603050405020304" pitchFamily="18" charset="0"/>
                <a:cs typeface="Times New Roman" panose="02020603050405020304" pitchFamily="18" charset="0"/>
              </a:rPr>
              <a:t>21</a:t>
            </a:r>
            <a:r>
              <a:rPr lang="en-AU" sz="1600"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.99/month. This provides full access to the app for one driver under the insurer’s network and promotes safety and compliance.</a:t>
            </a:r>
            <a:endParaRPr lang="en-US" sz="1600"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endParaRPr>
          </a:p>
          <a:p>
            <a:endParaRPr lang="en-US" sz="1600" dirty="0"/>
          </a:p>
        </p:txBody>
      </p:sp>
      <p:sp>
        <p:nvSpPr>
          <p:cNvPr id="27" name="TextBox 26">
            <a:extLst>
              <a:ext uri="{FF2B5EF4-FFF2-40B4-BE49-F238E27FC236}">
                <a16:creationId xmlns:a16="http://schemas.microsoft.com/office/drawing/2014/main" id="{3B79820A-9C7E-5033-CFC2-5E7DDB2AB795}"/>
              </a:ext>
            </a:extLst>
          </p:cNvPr>
          <p:cNvSpPr txBox="1"/>
          <p:nvPr/>
        </p:nvSpPr>
        <p:spPr>
          <a:xfrm>
            <a:off x="8523338" y="2122858"/>
            <a:ext cx="3303036" cy="2062103"/>
          </a:xfrm>
          <a:prstGeom prst="rect">
            <a:avLst/>
          </a:prstGeom>
          <a:noFill/>
        </p:spPr>
        <p:txBody>
          <a:bodyPr wrap="square" rtlCol="0">
            <a:spAutoFit/>
          </a:bodyPr>
          <a:lstStyle/>
          <a:p>
            <a:r>
              <a:rPr lang="en-US" sz="16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Monthly Subscription </a:t>
            </a:r>
          </a:p>
          <a:p>
            <a:r>
              <a:rPr lang="en-US" sz="16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(Trucking Companies): </a:t>
            </a:r>
            <a:r>
              <a:rPr lang="en-US" sz="1600"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$10.99/month for full, ad-free access and premium features, or $5.99/month with participating insurance provider discount.</a:t>
            </a:r>
          </a:p>
          <a:p>
            <a:endParaRPr lang="en-US" sz="1600" dirty="0"/>
          </a:p>
        </p:txBody>
      </p:sp>
      <p:cxnSp>
        <p:nvCxnSpPr>
          <p:cNvPr id="28" name="Connector: Elbow 27">
            <a:extLst>
              <a:ext uri="{FF2B5EF4-FFF2-40B4-BE49-F238E27FC236}">
                <a16:creationId xmlns:a16="http://schemas.microsoft.com/office/drawing/2014/main" id="{CB291F07-D905-0C24-8153-8EEF70F63A99}"/>
              </a:ext>
            </a:extLst>
          </p:cNvPr>
          <p:cNvCxnSpPr>
            <a:cxnSpLocks/>
          </p:cNvCxnSpPr>
          <p:nvPr/>
        </p:nvCxnSpPr>
        <p:spPr>
          <a:xfrm>
            <a:off x="7291477" y="2334325"/>
            <a:ext cx="1126188" cy="1094675"/>
          </a:xfrm>
          <a:prstGeom prst="bentConnector3">
            <a:avLst>
              <a:gd name="adj1" fmla="val 50000"/>
            </a:avLst>
          </a:prstGeom>
          <a:ln w="31750" cap="rnd">
            <a:solidFill>
              <a:schemeClr val="bg1"/>
            </a:solidFill>
            <a:tailEnd type="triangle"/>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B37B779-9931-E40D-9E34-FD06A02E5C91}"/>
              </a:ext>
            </a:extLst>
          </p:cNvPr>
          <p:cNvSpPr txBox="1"/>
          <p:nvPr/>
        </p:nvSpPr>
        <p:spPr>
          <a:xfrm>
            <a:off x="3999758" y="5042118"/>
            <a:ext cx="4189436" cy="1815882"/>
          </a:xfrm>
          <a:prstGeom prst="rect">
            <a:avLst/>
          </a:prstGeom>
          <a:noFill/>
        </p:spPr>
        <p:txBody>
          <a:bodyPr wrap="square" rtlCol="0">
            <a:spAutoFit/>
          </a:bodyPr>
          <a:lstStyle/>
          <a:p>
            <a:pPr algn="ctr"/>
            <a:r>
              <a:rPr lang="en-US" sz="16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Freemium Option</a:t>
            </a:r>
          </a:p>
          <a:p>
            <a:pPr algn="ctr"/>
            <a:r>
              <a:rPr lang="en-US" sz="1600" b="1" dirty="0">
                <a:solidFill>
                  <a:schemeClr val="bg1"/>
                </a:solidFill>
                <a:latin typeface="Century Gothic" panose="020B0502020202020204" pitchFamily="34" charset="0"/>
                <a:ea typeface="Times New Roman" panose="02020603050405020304" pitchFamily="18" charset="0"/>
                <a:cs typeface="Times New Roman" panose="02020603050405020304" pitchFamily="18" charset="0"/>
              </a:rPr>
              <a:t>(Truckers)</a:t>
            </a:r>
            <a:r>
              <a:rPr lang="en-US" sz="16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 </a:t>
            </a:r>
          </a:p>
          <a:p>
            <a:pPr algn="ctr"/>
            <a:r>
              <a:rPr lang="en-US" sz="1600"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Free, ad-supported access with navigation and community updates. Premium features (police alerts, parking) available for $1.99-$4.99 each.</a:t>
            </a:r>
          </a:p>
          <a:p>
            <a:endParaRPr lang="en-US" sz="1600" dirty="0"/>
          </a:p>
        </p:txBody>
      </p:sp>
      <p:cxnSp>
        <p:nvCxnSpPr>
          <p:cNvPr id="32" name="Straight Arrow Connector 31">
            <a:extLst>
              <a:ext uri="{FF2B5EF4-FFF2-40B4-BE49-F238E27FC236}">
                <a16:creationId xmlns:a16="http://schemas.microsoft.com/office/drawing/2014/main" id="{027DE17B-EDEE-53A2-0FF8-8BE774564416}"/>
              </a:ext>
            </a:extLst>
          </p:cNvPr>
          <p:cNvCxnSpPr/>
          <p:nvPr/>
        </p:nvCxnSpPr>
        <p:spPr>
          <a:xfrm>
            <a:off x="6029357" y="4672120"/>
            <a:ext cx="0" cy="369998"/>
          </a:xfrm>
          <a:prstGeom prst="straightConnector1">
            <a:avLst/>
          </a:prstGeom>
          <a:ln w="25400" cap="rnd">
            <a:solidFill>
              <a:schemeClr val="bg1">
                <a:alpha val="71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AA6C9A2-EA2E-5F08-75E4-D78D49D608EA}"/>
              </a:ext>
            </a:extLst>
          </p:cNvPr>
          <p:cNvSpPr/>
          <p:nvPr/>
        </p:nvSpPr>
        <p:spPr>
          <a:xfrm>
            <a:off x="1655715" y="1235154"/>
            <a:ext cx="1143469" cy="741784"/>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45%</a:t>
            </a:r>
          </a:p>
        </p:txBody>
      </p:sp>
      <p:sp>
        <p:nvSpPr>
          <p:cNvPr id="34" name="Oval 33">
            <a:extLst>
              <a:ext uri="{FF2B5EF4-FFF2-40B4-BE49-F238E27FC236}">
                <a16:creationId xmlns:a16="http://schemas.microsoft.com/office/drawing/2014/main" id="{822C2479-42E8-D415-3E3C-604EAFBE907E}"/>
              </a:ext>
            </a:extLst>
          </p:cNvPr>
          <p:cNvSpPr/>
          <p:nvPr/>
        </p:nvSpPr>
        <p:spPr>
          <a:xfrm>
            <a:off x="9031387" y="1235154"/>
            <a:ext cx="1143469" cy="741784"/>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30%</a:t>
            </a:r>
          </a:p>
        </p:txBody>
      </p:sp>
      <p:sp>
        <p:nvSpPr>
          <p:cNvPr id="35" name="Oval 34">
            <a:extLst>
              <a:ext uri="{FF2B5EF4-FFF2-40B4-BE49-F238E27FC236}">
                <a16:creationId xmlns:a16="http://schemas.microsoft.com/office/drawing/2014/main" id="{245BECE2-9CFA-AACD-052B-3380C8F32834}"/>
              </a:ext>
            </a:extLst>
          </p:cNvPr>
          <p:cNvSpPr/>
          <p:nvPr/>
        </p:nvSpPr>
        <p:spPr>
          <a:xfrm>
            <a:off x="9221110" y="5042118"/>
            <a:ext cx="1143469" cy="741784"/>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Tree>
    <p:extLst>
      <p:ext uri="{BB962C8B-B14F-4D97-AF65-F5344CB8AC3E}">
        <p14:creationId xmlns:p14="http://schemas.microsoft.com/office/powerpoint/2010/main" val="3337592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02643" y="1586708"/>
            <a:ext cx="6742014" cy="1171282"/>
          </a:xfrm>
          <a:prstGeom prst="rect">
            <a:avLst/>
          </a:prstGeom>
          <a:effectLst>
            <a:glow rad="127000">
              <a:schemeClr val="bg2">
                <a:alpha val="40000"/>
              </a:schemeClr>
            </a:glow>
          </a:effectLst>
        </p:spPr>
      </p:pic>
      <p:sp>
        <p:nvSpPr>
          <p:cNvPr id="5" name="Object 4"/>
          <p:cNvSpPr/>
          <p:nvPr/>
        </p:nvSpPr>
        <p:spPr>
          <a:xfrm>
            <a:off x="7408597" y="1485529"/>
            <a:ext cx="4304224" cy="0"/>
          </a:xfrm>
          <a:prstGeom prst="line">
            <a:avLst/>
          </a:prstGeom>
          <a:noFill/>
          <a:ln w="12700">
            <a:solidFill>
              <a:srgbClr val="000000"/>
            </a:solidFill>
            <a:prstDash val="solid"/>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6" name="Object 5"/>
          <p:cNvSpPr/>
          <p:nvPr/>
        </p:nvSpPr>
        <p:spPr>
          <a:xfrm>
            <a:off x="2611409" y="1954122"/>
            <a:ext cx="6724437" cy="405604"/>
          </a:xfrm>
          <a:prstGeom prst="rect">
            <a:avLst/>
          </a:prstGeom>
          <a:noFill/>
        </p:spPr>
        <p:txBody>
          <a:bodyPr wrap="square" lIns="0" tIns="0" rIns="0" bIns="0" rtlCol="0" anchor="t"/>
          <a:lstStyle/>
          <a:p>
            <a:pPr marL="0" marR="0" lvl="0" indent="0" algn="ctr" defTabSz="914400" rtl="0" eaLnBrk="1" fontAlgn="auto" latinLnBrk="0" hangingPunct="1">
              <a:lnSpc>
                <a:spcPts val="3195"/>
              </a:lnSpc>
              <a:spcBef>
                <a:spcPts val="0"/>
              </a:spcBef>
              <a:spcAft>
                <a:spcPts val="0"/>
              </a:spcAft>
              <a:buClrTx/>
              <a:buSzTx/>
              <a:buFontTx/>
              <a:buNone/>
              <a:tabLst/>
              <a:defRPr/>
            </a:pPr>
            <a:r>
              <a:rPr lang="en-US" sz="2800" dirty="0">
                <a:solidFill>
                  <a:schemeClr val="bg1"/>
                </a:solidFill>
              </a:rPr>
              <a:t>Word-of-Mouth</a:t>
            </a:r>
            <a:r>
              <a:rPr lang="en-US" sz="2800" dirty="0"/>
              <a:t> </a:t>
            </a:r>
            <a:r>
              <a:rPr lang="en-US" sz="2800" dirty="0">
                <a:solidFill>
                  <a:schemeClr val="bg1"/>
                </a:solidFill>
              </a:rPr>
              <a:t>Campaigns</a:t>
            </a:r>
            <a:endParaRPr kumimoji="0" lang="en-US" sz="2800" b="0" i="0" u="none" strike="noStrike" kern="1200" cap="none" spc="0" normalizeH="0" baseline="0" noProof="0" dirty="0">
              <a:ln>
                <a:noFill/>
              </a:ln>
              <a:solidFill>
                <a:schemeClr val="bg1"/>
              </a:solidFill>
              <a:effectLst/>
              <a:uLnTx/>
              <a:uFillTx/>
              <a:latin typeface="Arial"/>
              <a:ea typeface="+mn-ea"/>
              <a:cs typeface="+mn-cs"/>
            </a:endParaRPr>
          </a:p>
        </p:txBody>
      </p:sp>
      <p:pic>
        <p:nvPicPr>
          <p:cNvPr id="8" name="Object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2798" y="2805603"/>
            <a:ext cx="5427893" cy="1171282"/>
          </a:xfrm>
          <a:prstGeom prst="rect">
            <a:avLst/>
          </a:prstGeom>
          <a:effectLst>
            <a:glow rad="127000">
              <a:schemeClr val="bg2">
                <a:alpha val="40000"/>
              </a:schemeClr>
            </a:glow>
          </a:effectLst>
        </p:spPr>
      </p:pic>
      <p:sp>
        <p:nvSpPr>
          <p:cNvPr id="9" name="Object 8"/>
          <p:cNvSpPr/>
          <p:nvPr/>
        </p:nvSpPr>
        <p:spPr>
          <a:xfrm>
            <a:off x="5635960" y="2570640"/>
            <a:ext cx="4964379" cy="0"/>
          </a:xfrm>
          <a:prstGeom prst="line">
            <a:avLst/>
          </a:prstGeom>
          <a:noFill/>
          <a:ln w="19050" cap="rnd">
            <a:solidFill>
              <a:srgbClr val="000000">
                <a:alpha val="51000"/>
              </a:srgbClr>
            </a:solidFill>
            <a:prstDash val="solid"/>
            <a:miter lim="800000"/>
          </a:ln>
        </p:spPr>
        <p:txBody>
          <a:bodyPr/>
          <a:lstStyle/>
          <a:p>
            <a:endParaRPr lang="en-US">
              <a:solidFill>
                <a:prstClr val="black"/>
              </a:solidFill>
              <a:latin typeface="Arial"/>
            </a:endParaRPr>
          </a:p>
        </p:txBody>
      </p:sp>
      <p:sp>
        <p:nvSpPr>
          <p:cNvPr id="10" name="Object 9"/>
          <p:cNvSpPr/>
          <p:nvPr/>
        </p:nvSpPr>
        <p:spPr>
          <a:xfrm>
            <a:off x="3337578" y="3173017"/>
            <a:ext cx="5272138" cy="405604"/>
          </a:xfrm>
          <a:prstGeom prst="rect">
            <a:avLst/>
          </a:prstGeom>
          <a:noFill/>
        </p:spPr>
        <p:txBody>
          <a:bodyPr wrap="square" lIns="0" tIns="0" rIns="0" bIns="0" rtlCol="0" anchor="t"/>
          <a:lstStyle/>
          <a:p>
            <a:pPr marL="0" marR="0" lvl="0" indent="0" algn="ctr" defTabSz="914400" rtl="0" eaLnBrk="1" fontAlgn="auto" latinLnBrk="0" hangingPunct="1">
              <a:lnSpc>
                <a:spcPts val="1925"/>
              </a:lnSpc>
              <a:spcBef>
                <a:spcPts val="0"/>
              </a:spcBef>
              <a:spcAft>
                <a:spcPts val="0"/>
              </a:spcAft>
              <a:buClrTx/>
              <a:buSzTx/>
              <a:buFontTx/>
              <a:buNone/>
              <a:tabLst/>
              <a:defRPr/>
            </a:pPr>
            <a:r>
              <a:rPr kumimoji="0" lang="en-US" sz="2800" b="0" i="0" u="none" strike="noStrike" kern="0" cap="none" spc="32" normalizeH="0" baseline="0" noProof="0" dirty="0">
                <a:ln>
                  <a:noFill/>
                </a:ln>
                <a:solidFill>
                  <a:srgbClr val="FFFFFF">
                    <a:alpha val="90000"/>
                  </a:srgbClr>
                </a:solidFill>
                <a:effectLst/>
                <a:uLnTx/>
                <a:uFillTx/>
                <a:latin typeface="Source Sans Pro" pitchFamily="34" charset="0"/>
                <a:ea typeface="Source Sans Pro" pitchFamily="34" charset="-122"/>
                <a:cs typeface="Source Sans Pro" pitchFamily="34" charset="-120"/>
              </a:rPr>
              <a:t>Insurance Brokers </a:t>
            </a:r>
            <a:r>
              <a:rPr kumimoji="0" lang="en-US" sz="2600" b="0" i="0" u="none" strike="noStrike" kern="0" cap="none" spc="32" normalizeH="0" baseline="0" noProof="0" dirty="0">
                <a:ln>
                  <a:noFill/>
                </a:ln>
                <a:solidFill>
                  <a:srgbClr val="FFFFFF">
                    <a:alpha val="90000"/>
                  </a:srgbClr>
                </a:solidFill>
                <a:effectLst/>
                <a:uLnTx/>
                <a:uFillTx/>
                <a:latin typeface="Source Sans Pro" pitchFamily="34" charset="0"/>
                <a:ea typeface="Source Sans Pro" pitchFamily="34" charset="-122"/>
                <a:cs typeface="Source Sans Pro" pitchFamily="34" charset="-120"/>
              </a:rPr>
              <a:t>Partnerships</a:t>
            </a:r>
            <a:endParaRPr kumimoji="0" lang="en-US" sz="2600" b="0" i="0" u="none" strike="noStrike" kern="1200" cap="none" spc="0" normalizeH="0" baseline="0" noProof="0" dirty="0">
              <a:ln>
                <a:noFill/>
              </a:ln>
              <a:solidFill>
                <a:prstClr val="black"/>
              </a:solidFill>
              <a:effectLst/>
              <a:uLnTx/>
              <a:uFillTx/>
              <a:latin typeface="Arial"/>
              <a:ea typeface="+mn-ea"/>
              <a:cs typeface="+mn-cs"/>
            </a:endParaRPr>
          </a:p>
        </p:txBody>
      </p:sp>
      <p:pic>
        <p:nvPicPr>
          <p:cNvPr id="12" name="Object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22954" y="4024498"/>
            <a:ext cx="4104249" cy="1161759"/>
          </a:xfrm>
          <a:prstGeom prst="rect">
            <a:avLst/>
          </a:prstGeom>
          <a:effectLst>
            <a:glow rad="127000">
              <a:schemeClr val="bg2">
                <a:alpha val="40000"/>
              </a:schemeClr>
            </a:glow>
          </a:effectLst>
        </p:spPr>
      </p:pic>
      <p:sp>
        <p:nvSpPr>
          <p:cNvPr id="13" name="Object 12"/>
          <p:cNvSpPr/>
          <p:nvPr/>
        </p:nvSpPr>
        <p:spPr>
          <a:xfrm>
            <a:off x="5878423" y="3725740"/>
            <a:ext cx="5624535" cy="0"/>
          </a:xfrm>
          <a:prstGeom prst="line">
            <a:avLst/>
          </a:prstGeom>
          <a:noFill/>
          <a:ln w="19050" cap="rnd">
            <a:solidFill>
              <a:srgbClr val="000000">
                <a:alpha val="51000"/>
              </a:srgbClr>
            </a:solidFill>
            <a:prstDash val="solid"/>
            <a:miter lim="800000"/>
          </a:ln>
        </p:spPr>
        <p:txBody>
          <a:bodyPr/>
          <a:lstStyle/>
          <a:p>
            <a:endParaRPr lang="en-US">
              <a:solidFill>
                <a:prstClr val="black"/>
              </a:solidFill>
              <a:latin typeface="Arial"/>
            </a:endParaRPr>
          </a:p>
        </p:txBody>
      </p:sp>
      <p:sp>
        <p:nvSpPr>
          <p:cNvPr id="14" name="Object 13"/>
          <p:cNvSpPr/>
          <p:nvPr/>
        </p:nvSpPr>
        <p:spPr>
          <a:xfrm>
            <a:off x="4063752" y="4391913"/>
            <a:ext cx="3819731" cy="405604"/>
          </a:xfrm>
          <a:prstGeom prst="rect">
            <a:avLst/>
          </a:prstGeom>
          <a:noFill/>
        </p:spPr>
        <p:txBody>
          <a:bodyPr wrap="square" lIns="0" tIns="0" rIns="0" bIns="0" rtlCol="0" anchor="t"/>
          <a:lstStyle/>
          <a:p>
            <a:pPr marL="0" marR="0" lvl="0" indent="0" algn="ctr" defTabSz="914400" rtl="0" eaLnBrk="1" fontAlgn="auto" latinLnBrk="0" hangingPunct="1">
              <a:lnSpc>
                <a:spcPts val="1925"/>
              </a:lnSpc>
              <a:spcBef>
                <a:spcPts val="0"/>
              </a:spcBef>
              <a:spcAft>
                <a:spcPts val="0"/>
              </a:spcAft>
              <a:buClrTx/>
              <a:buSzTx/>
              <a:buFontTx/>
              <a:buNone/>
              <a:tabLst/>
              <a:defRPr/>
            </a:pPr>
            <a:r>
              <a:rPr kumimoji="0" lang="en-US" sz="2400" b="0" i="0" u="none" strike="noStrike" kern="0" cap="none" spc="32" normalizeH="0" baseline="0" noProof="0" dirty="0">
                <a:ln>
                  <a:noFill/>
                </a:ln>
                <a:solidFill>
                  <a:srgbClr val="FFFFFF">
                    <a:alpha val="90000"/>
                  </a:srgbClr>
                </a:solidFill>
                <a:effectLst/>
                <a:uLnTx/>
                <a:uFillTx/>
                <a:latin typeface="Source Sans Pro" pitchFamily="34" charset="0"/>
                <a:ea typeface="Source Sans Pro" pitchFamily="34" charset="-122"/>
                <a:cs typeface="Source Sans Pro" pitchFamily="34" charset="-120"/>
              </a:rPr>
              <a:t>Influencer Partnerships</a:t>
            </a:r>
            <a:endParaRPr kumimoji="0" lang="en-US" sz="2400" b="0" i="0" u="none" strike="noStrike" kern="1200" cap="none" spc="0" normalizeH="0" baseline="0" noProof="0" dirty="0">
              <a:ln>
                <a:noFill/>
              </a:ln>
              <a:solidFill>
                <a:prstClr val="black"/>
              </a:solidFill>
              <a:effectLst/>
              <a:uLnTx/>
              <a:uFillTx/>
              <a:latin typeface="Arial"/>
              <a:ea typeface="+mn-ea"/>
              <a:cs typeface="+mn-cs"/>
            </a:endParaRPr>
          </a:p>
        </p:txBody>
      </p:sp>
      <p:pic>
        <p:nvPicPr>
          <p:cNvPr id="16" name="Object 15"/>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83110" y="5243393"/>
            <a:ext cx="2790127" cy="1171282"/>
          </a:xfrm>
          <a:prstGeom prst="rect">
            <a:avLst/>
          </a:prstGeom>
          <a:effectLst>
            <a:glow rad="139700">
              <a:schemeClr val="bg2">
                <a:alpha val="40000"/>
              </a:schemeClr>
            </a:glow>
          </a:effectLst>
        </p:spPr>
      </p:pic>
      <p:sp>
        <p:nvSpPr>
          <p:cNvPr id="17" name="Object 16"/>
          <p:cNvSpPr/>
          <p:nvPr/>
        </p:nvSpPr>
        <p:spPr>
          <a:xfrm>
            <a:off x="6231606" y="4938335"/>
            <a:ext cx="5536019" cy="53551"/>
          </a:xfrm>
          <a:prstGeom prst="line">
            <a:avLst/>
          </a:prstGeom>
          <a:noFill/>
          <a:ln w="19050" cap="rnd">
            <a:solidFill>
              <a:srgbClr val="000000">
                <a:alpha val="51000"/>
              </a:srgbClr>
            </a:solidFill>
            <a:prstDash val="solid"/>
            <a:miter lim="800000"/>
          </a:ln>
        </p:spPr>
        <p:txBody>
          <a:bodyPr/>
          <a:lstStyle/>
          <a:p>
            <a:endParaRPr lang="en-US">
              <a:solidFill>
                <a:prstClr val="black"/>
              </a:solidFill>
              <a:latin typeface="Arial"/>
            </a:endParaRPr>
          </a:p>
        </p:txBody>
      </p:sp>
      <p:sp>
        <p:nvSpPr>
          <p:cNvPr id="18" name="Object 17"/>
          <p:cNvSpPr/>
          <p:nvPr/>
        </p:nvSpPr>
        <p:spPr>
          <a:xfrm>
            <a:off x="4789921" y="5610808"/>
            <a:ext cx="2367432" cy="405604"/>
          </a:xfrm>
          <a:prstGeom prst="rect">
            <a:avLst/>
          </a:prstGeom>
          <a:noFill/>
        </p:spPr>
        <p:txBody>
          <a:bodyPr wrap="square" lIns="0" tIns="0" rIns="0" bIns="0" rtlCol="0" anchor="t"/>
          <a:lstStyle/>
          <a:p>
            <a:pPr marL="0" marR="0" lvl="0" indent="0" algn="ctr" defTabSz="914400" rtl="0" eaLnBrk="1" fontAlgn="auto" latinLnBrk="0" hangingPunct="1">
              <a:lnSpc>
                <a:spcPts val="1925"/>
              </a:lnSpc>
              <a:spcBef>
                <a:spcPts val="0"/>
              </a:spcBef>
              <a:spcAft>
                <a:spcPts val="0"/>
              </a:spcAft>
              <a:buClrTx/>
              <a:buSzTx/>
              <a:buFontTx/>
              <a:buNone/>
              <a:tabLst/>
              <a:defRPr/>
            </a:pPr>
            <a:r>
              <a:rPr kumimoji="0" lang="en-US" sz="2400" b="0" i="0" u="none" strike="noStrike" kern="0" cap="none" spc="32" normalizeH="0" baseline="0" noProof="0" dirty="0">
                <a:ln>
                  <a:noFill/>
                </a:ln>
                <a:solidFill>
                  <a:srgbClr val="FFFFFF">
                    <a:alpha val="90000"/>
                  </a:srgbClr>
                </a:solidFill>
                <a:effectLst/>
                <a:uLnTx/>
                <a:uFillTx/>
                <a:latin typeface="Source Sans Pro" pitchFamily="34" charset="0"/>
                <a:ea typeface="Source Sans Pro" pitchFamily="34" charset="-122"/>
                <a:cs typeface="Source Sans Pro" pitchFamily="34" charset="-120"/>
              </a:rPr>
              <a:t>Trade Shows</a:t>
            </a:r>
            <a:endParaRPr kumimoji="0" lang="en-US" sz="2400" b="0" i="0" u="none" strike="noStrike" kern="1200" cap="none" spc="0" normalizeH="0" baseline="0" noProof="0" dirty="0">
              <a:ln>
                <a:noFill/>
              </a:ln>
              <a:solidFill>
                <a:prstClr val="black"/>
              </a:solidFill>
              <a:effectLst/>
              <a:uLnTx/>
              <a:uFillTx/>
              <a:latin typeface="Arial"/>
              <a:ea typeface="+mn-ea"/>
              <a:cs typeface="+mn-cs"/>
            </a:endParaRPr>
          </a:p>
        </p:txBody>
      </p:sp>
      <p:sp>
        <p:nvSpPr>
          <p:cNvPr id="20" name="Object 1">
            <a:extLst>
              <a:ext uri="{FF2B5EF4-FFF2-40B4-BE49-F238E27FC236}">
                <a16:creationId xmlns:a16="http://schemas.microsoft.com/office/drawing/2014/main" id="{FE2AD04F-4160-6A21-2605-3845DA99B079}"/>
              </a:ext>
            </a:extLst>
          </p:cNvPr>
          <p:cNvSpPr/>
          <p:nvPr/>
        </p:nvSpPr>
        <p:spPr>
          <a:xfrm>
            <a:off x="-12929" y="366380"/>
            <a:ext cx="12169817" cy="541599"/>
          </a:xfrm>
          <a:prstGeom prst="rect">
            <a:avLst/>
          </a:prstGeom>
        </p:spPr>
        <p:txBody>
          <a:bodyPr>
            <a:noAutofit/>
          </a:bodyPr>
          <a:lstStyle/>
          <a:p>
            <a:pPr algn="ctr">
              <a:lnSpc>
                <a:spcPts val="4266"/>
              </a:lnSpc>
              <a:buNone/>
            </a:pPr>
            <a:r>
              <a:rPr lang="en-US" sz="5400" b="1" i="1" dirty="0">
                <a:solidFill>
                  <a:schemeClr val="bg1"/>
                </a:solidFill>
                <a:effectLst>
                  <a:outerShdw blurRad="38100" dist="38100" dir="2700000" algn="tl">
                    <a:srgbClr val="000000">
                      <a:alpha val="43137"/>
                    </a:srgbClr>
                  </a:outerShdw>
                </a:effectLst>
                <a:latin typeface="+mj-lt"/>
                <a:ea typeface="+mj-ea"/>
                <a:cs typeface="+mj-cs"/>
              </a:rPr>
              <a:t>Marketing Strategy</a:t>
            </a:r>
          </a:p>
        </p:txBody>
      </p:sp>
      <p:sp>
        <p:nvSpPr>
          <p:cNvPr id="21" name="Object 16">
            <a:extLst>
              <a:ext uri="{FF2B5EF4-FFF2-40B4-BE49-F238E27FC236}">
                <a16:creationId xmlns:a16="http://schemas.microsoft.com/office/drawing/2014/main" id="{CA106E03-5972-16A8-8512-42D72D2217EF}"/>
              </a:ext>
            </a:extLst>
          </p:cNvPr>
          <p:cNvSpPr/>
          <p:nvPr/>
        </p:nvSpPr>
        <p:spPr>
          <a:xfrm flipV="1">
            <a:off x="6499166" y="6227712"/>
            <a:ext cx="5213655" cy="1"/>
          </a:xfrm>
          <a:prstGeom prst="line">
            <a:avLst/>
          </a:prstGeom>
          <a:noFill/>
          <a:ln w="19050" cap="rnd">
            <a:solidFill>
              <a:srgbClr val="000000">
                <a:alpha val="51000"/>
              </a:srgbClr>
            </a:solidFill>
            <a:prstDash val="solid"/>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alpha val="90000"/>
          </a:schemeClr>
        </a:solidFill>
        <a:effectLst/>
      </p:bgPr>
    </p:bg>
    <p:spTree>
      <p:nvGrpSpPr>
        <p:cNvPr id="1" name="">
          <a:extLst>
            <a:ext uri="{FF2B5EF4-FFF2-40B4-BE49-F238E27FC236}">
              <a16:creationId xmlns:a16="http://schemas.microsoft.com/office/drawing/2014/main" id="{C3B03E46-AFA2-BFB5-012C-9446D0473A9E}"/>
            </a:ext>
          </a:extLst>
        </p:cNvPr>
        <p:cNvGrpSpPr/>
        <p:nvPr/>
      </p:nvGrpSpPr>
      <p:grpSpPr>
        <a:xfrm>
          <a:off x="0" y="0"/>
          <a:ext cx="0" cy="0"/>
          <a:chOff x="0" y="0"/>
          <a:chExt cx="0" cy="0"/>
        </a:xfrm>
      </p:grpSpPr>
      <p:sp>
        <p:nvSpPr>
          <p:cNvPr id="2" name="Object 1">
            <a:extLst>
              <a:ext uri="{FF2B5EF4-FFF2-40B4-BE49-F238E27FC236}">
                <a16:creationId xmlns:a16="http://schemas.microsoft.com/office/drawing/2014/main" id="{4CF54E6B-0896-7822-95D0-BD2E74E85FC0}"/>
              </a:ext>
            </a:extLst>
          </p:cNvPr>
          <p:cNvSpPr/>
          <p:nvPr/>
        </p:nvSpPr>
        <p:spPr>
          <a:xfrm>
            <a:off x="0" y="419590"/>
            <a:ext cx="12188952" cy="541599"/>
          </a:xfrm>
          <a:prstGeom prst="rect">
            <a:avLst/>
          </a:prstGeom>
        </p:spPr>
        <p:txBody>
          <a:bodyPr>
            <a:noAutofit/>
          </a:bodyPr>
          <a:lstStyle/>
          <a:p>
            <a:pPr algn="ctr">
              <a:lnSpc>
                <a:spcPts val="4266"/>
              </a:lnSpc>
              <a:buNone/>
            </a:pPr>
            <a:r>
              <a:rPr lang="en-US" sz="5400" b="1" i="1" dirty="0">
                <a:solidFill>
                  <a:schemeClr val="bg1"/>
                </a:solidFill>
                <a:effectLst>
                  <a:outerShdw blurRad="38100" dist="38100" dir="2700000" algn="tl">
                    <a:srgbClr val="000000">
                      <a:alpha val="43137"/>
                    </a:srgbClr>
                  </a:outerShdw>
                </a:effectLst>
                <a:latin typeface="+mj-lt"/>
                <a:ea typeface="+mj-ea"/>
                <a:cs typeface="+mj-cs"/>
              </a:rPr>
              <a:t>Competitive Advantage</a:t>
            </a:r>
          </a:p>
        </p:txBody>
      </p:sp>
      <p:pic>
        <p:nvPicPr>
          <p:cNvPr id="4" name="Object 3">
            <a:extLst>
              <a:ext uri="{FF2B5EF4-FFF2-40B4-BE49-F238E27FC236}">
                <a16:creationId xmlns:a16="http://schemas.microsoft.com/office/drawing/2014/main" id="{9C94DF0F-C5E4-6341-6A45-E03708B9AA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2601560"/>
            <a:ext cx="11236690" cy="2837740"/>
          </a:xfrm>
          <a:prstGeom prst="rect">
            <a:avLst/>
          </a:prstGeom>
        </p:spPr>
      </p:pic>
      <p:sp>
        <p:nvSpPr>
          <p:cNvPr id="5" name="Object 2">
            <a:extLst>
              <a:ext uri="{FF2B5EF4-FFF2-40B4-BE49-F238E27FC236}">
                <a16:creationId xmlns:a16="http://schemas.microsoft.com/office/drawing/2014/main" id="{A3005148-9979-2FFB-365F-234B7BDE68A1}"/>
              </a:ext>
            </a:extLst>
          </p:cNvPr>
          <p:cNvSpPr/>
          <p:nvPr/>
        </p:nvSpPr>
        <p:spPr>
          <a:xfrm>
            <a:off x="84312" y="2070708"/>
            <a:ext cx="4691599" cy="3492123"/>
          </a:xfrm>
          <a:prstGeom prst="rect">
            <a:avLst/>
          </a:prstGeom>
          <a:noFill/>
        </p:spPr>
        <p:txBody>
          <a:bodyPr wrap="square" lIns="0" tIns="0" rIns="0" bIns="0" rtlCol="0" anchor="t"/>
          <a:lstStyle/>
          <a:p>
            <a:pPr marL="342900" indent="-342900" algn="l">
              <a:lnSpc>
                <a:spcPts val="2887"/>
              </a:lnSpc>
              <a:spcBef>
                <a:spcPts val="2536"/>
              </a:spcBef>
              <a:buSzPct val="100000"/>
              <a:buFont typeface="Wingdings" panose="05000000000000000000" pitchFamily="2" charset="2"/>
              <a:buChar char="q"/>
            </a:pPr>
            <a:r>
              <a:rPr lang="en-US" sz="2700" dirty="0">
                <a:solidFill>
                  <a:schemeClr val="bg1"/>
                </a:solidFill>
              </a:rPr>
              <a:t>Comprehensive, Driver-Centered Solutions:</a:t>
            </a:r>
            <a:endParaRPr lang="en-US" sz="2700" kern="0" spc="49" dirty="0">
              <a:solidFill>
                <a:schemeClr val="bg1"/>
              </a:solidFill>
              <a:latin typeface="Source Sans Pro" pitchFamily="34" charset="0"/>
              <a:ea typeface="Source Sans Pro" pitchFamily="34" charset="-122"/>
              <a:cs typeface="Source Sans Pro" pitchFamily="34" charset="-120"/>
            </a:endParaRPr>
          </a:p>
          <a:p>
            <a:pPr marL="742950" lvl="1" indent="-285750" algn="l">
              <a:lnSpc>
                <a:spcPts val="2049"/>
              </a:lnSpc>
              <a:spcBef>
                <a:spcPts val="348"/>
              </a:spcBef>
              <a:buFont typeface="Wingdings" panose="05000000000000000000" pitchFamily="2" charset="2"/>
              <a:buChar char="§"/>
            </a:pPr>
            <a:r>
              <a:rPr lang="en-US" sz="1600" kern="0" spc="31" dirty="0">
                <a:solidFill>
                  <a:schemeClr val="bg1"/>
                </a:solidFill>
                <a:latin typeface="Source Sans Pro" pitchFamily="34" charset="0"/>
                <a:ea typeface="Source Sans Pro" pitchFamily="34" charset="-122"/>
                <a:cs typeface="Source Sans Pro" pitchFamily="34" charset="-120"/>
              </a:rPr>
              <a:t>Unlike competitors focusing solely on navigation or parking, we address multiple driver pain points by providing safe parking, clean facilities, healthy food options, and roadside assistance.</a:t>
            </a:r>
            <a:endParaRPr lang="en-US" sz="1600" dirty="0">
              <a:solidFill>
                <a:schemeClr val="bg1"/>
              </a:solidFill>
            </a:endParaRPr>
          </a:p>
          <a:p>
            <a:pPr marL="342900" indent="-342900" algn="l">
              <a:lnSpc>
                <a:spcPts val="2887"/>
              </a:lnSpc>
              <a:spcBef>
                <a:spcPts val="2536"/>
              </a:spcBef>
              <a:buSzPct val="100000"/>
              <a:buFont typeface="Wingdings" panose="05000000000000000000" pitchFamily="2" charset="2"/>
              <a:buChar char="q"/>
            </a:pPr>
            <a:r>
              <a:rPr lang="en-US" sz="2700" kern="0" spc="49" dirty="0">
                <a:solidFill>
                  <a:schemeClr val="bg1"/>
                </a:solidFill>
                <a:latin typeface="Source Sans Pro" pitchFamily="34" charset="0"/>
                <a:ea typeface="Source Sans Pro" pitchFamily="34" charset="-122"/>
                <a:cs typeface="Source Sans Pro" pitchFamily="34" charset="-120"/>
              </a:rPr>
              <a:t>Voice-Activated Controls</a:t>
            </a:r>
          </a:p>
          <a:p>
            <a:pPr marL="742950" lvl="1" indent="-285750" algn="l">
              <a:lnSpc>
                <a:spcPts val="2049"/>
              </a:lnSpc>
              <a:spcBef>
                <a:spcPts val="348"/>
              </a:spcBef>
              <a:buFont typeface="Wingdings" panose="05000000000000000000" pitchFamily="2" charset="2"/>
              <a:buChar char="§"/>
            </a:pPr>
            <a:r>
              <a:rPr lang="en-US" sz="1600" kern="0" spc="31" dirty="0">
                <a:solidFill>
                  <a:schemeClr val="bg1"/>
                </a:solidFill>
                <a:latin typeface="Source Sans Pro" pitchFamily="34" charset="0"/>
                <a:ea typeface="Source Sans Pro" pitchFamily="34" charset="-122"/>
                <a:cs typeface="Source Sans Pro" pitchFamily="34" charset="-120"/>
              </a:rPr>
              <a:t>Hands-free commands allow drivers to interact with the app safely while on the road.</a:t>
            </a:r>
            <a:endParaRPr lang="en-US" sz="1600" dirty="0">
              <a:solidFill>
                <a:schemeClr val="bg1"/>
              </a:solidFill>
            </a:endParaRPr>
          </a:p>
        </p:txBody>
      </p:sp>
      <p:sp>
        <p:nvSpPr>
          <p:cNvPr id="6" name="Object 3">
            <a:extLst>
              <a:ext uri="{FF2B5EF4-FFF2-40B4-BE49-F238E27FC236}">
                <a16:creationId xmlns:a16="http://schemas.microsoft.com/office/drawing/2014/main" id="{7CBE5CA4-1ECC-56E1-9E15-71B6A46A6DEB}"/>
              </a:ext>
            </a:extLst>
          </p:cNvPr>
          <p:cNvSpPr/>
          <p:nvPr/>
        </p:nvSpPr>
        <p:spPr>
          <a:xfrm>
            <a:off x="7217732" y="2070708"/>
            <a:ext cx="4886908" cy="4437250"/>
          </a:xfrm>
          <a:prstGeom prst="rect">
            <a:avLst/>
          </a:prstGeom>
          <a:noFill/>
        </p:spPr>
        <p:txBody>
          <a:bodyPr wrap="square" lIns="0" tIns="0" rIns="0" bIns="0" rtlCol="0" anchor="t"/>
          <a:lstStyle/>
          <a:p>
            <a:pPr marL="342900" indent="-342900" algn="l">
              <a:lnSpc>
                <a:spcPts val="2887"/>
              </a:lnSpc>
              <a:buSzPct val="100000"/>
              <a:buFont typeface="Wingdings" panose="05000000000000000000" pitchFamily="2" charset="2"/>
              <a:buChar char="q"/>
            </a:pPr>
            <a:r>
              <a:rPr lang="en-US" sz="2700" kern="0" spc="49" dirty="0">
                <a:solidFill>
                  <a:schemeClr val="bg1"/>
                </a:solidFill>
                <a:latin typeface="Source Sans Pro" pitchFamily="34" charset="0"/>
                <a:ea typeface="Source Sans Pro" pitchFamily="34" charset="-122"/>
                <a:cs typeface="Source Sans Pro" pitchFamily="34" charset="-120"/>
              </a:rPr>
              <a:t>Compliance Monitoring Tools:</a:t>
            </a:r>
          </a:p>
          <a:p>
            <a:pPr marL="742950" lvl="1" indent="-285750" algn="l">
              <a:lnSpc>
                <a:spcPts val="2049"/>
              </a:lnSpc>
              <a:spcBef>
                <a:spcPts val="348"/>
              </a:spcBef>
              <a:buFont typeface="Wingdings" panose="05000000000000000000" pitchFamily="2" charset="2"/>
              <a:buChar char="§"/>
            </a:pPr>
            <a:r>
              <a:rPr lang="en-US" sz="1600" kern="0" spc="31" dirty="0">
                <a:solidFill>
                  <a:schemeClr val="bg1"/>
                </a:solidFill>
                <a:latin typeface="Source Sans Pro" pitchFamily="34" charset="0"/>
                <a:ea typeface="Source Sans Pro" pitchFamily="34" charset="-122"/>
                <a:cs typeface="Source Sans Pro" pitchFamily="34" charset="-120"/>
              </a:rPr>
              <a:t>Track and report driver behavior, helping small fleets and owner-operators proactively manage CSA scores, avoid violations, and maintain compliance.</a:t>
            </a:r>
            <a:endParaRPr lang="en-US" sz="1600" dirty="0">
              <a:solidFill>
                <a:schemeClr val="bg1"/>
              </a:solidFill>
            </a:endParaRPr>
          </a:p>
          <a:p>
            <a:pPr marL="742950" lvl="1" indent="-285750" algn="l">
              <a:lnSpc>
                <a:spcPts val="2049"/>
              </a:lnSpc>
              <a:spcBef>
                <a:spcPts val="348"/>
              </a:spcBef>
              <a:buFont typeface="Wingdings" panose="05000000000000000000" pitchFamily="2" charset="2"/>
              <a:buChar char="§"/>
            </a:pPr>
            <a:endParaRPr lang="en-US" sz="1600" kern="0" spc="31" dirty="0">
              <a:solidFill>
                <a:schemeClr val="bg1"/>
              </a:solidFill>
              <a:latin typeface="Source Sans Pro" pitchFamily="34" charset="0"/>
              <a:ea typeface="Source Sans Pro" pitchFamily="34" charset="-122"/>
              <a:cs typeface="Source Sans Pro" pitchFamily="34" charset="-120"/>
            </a:endParaRPr>
          </a:p>
          <a:p>
            <a:pPr marL="342900" indent="-342900" algn="l">
              <a:lnSpc>
                <a:spcPts val="2887"/>
              </a:lnSpc>
              <a:spcBef>
                <a:spcPts val="2536"/>
              </a:spcBef>
              <a:buSzPct val="100000"/>
              <a:buFont typeface="Wingdings" panose="05000000000000000000" pitchFamily="2" charset="2"/>
              <a:buChar char="q"/>
            </a:pPr>
            <a:r>
              <a:rPr lang="en-US" sz="2700" kern="0" spc="49" dirty="0">
                <a:solidFill>
                  <a:schemeClr val="bg1"/>
                </a:solidFill>
                <a:latin typeface="Source Sans Pro" pitchFamily="34" charset="0"/>
                <a:ea typeface="Source Sans Pro" pitchFamily="34" charset="-122"/>
                <a:cs typeface="Source Sans Pro" pitchFamily="34" charset="-120"/>
              </a:rPr>
              <a:t>Spotter Request Assistance</a:t>
            </a:r>
          </a:p>
          <a:p>
            <a:pPr marL="742950" lvl="1" indent="-285750" algn="l">
              <a:lnSpc>
                <a:spcPts val="2049"/>
              </a:lnSpc>
              <a:spcBef>
                <a:spcPts val="348"/>
              </a:spcBef>
              <a:buFont typeface="Wingdings" panose="05000000000000000000" pitchFamily="2" charset="2"/>
              <a:buChar char="§"/>
            </a:pPr>
            <a:r>
              <a:rPr lang="en-US" sz="1600" kern="0" spc="31" dirty="0">
                <a:solidFill>
                  <a:schemeClr val="bg1"/>
                </a:solidFill>
                <a:latin typeface="Source Sans Pro" pitchFamily="34" charset="0"/>
                <a:ea typeface="Source Sans Pro" pitchFamily="34" charset="-122"/>
                <a:cs typeface="Source Sans Pro" pitchFamily="34" charset="-120"/>
              </a:rPr>
              <a:t>Allows drivers to request assistance from nearby drivers when backing into challenging spaces or when visibility is limited.</a:t>
            </a:r>
            <a:endParaRPr lang="en-US" sz="1600" dirty="0">
              <a:solidFill>
                <a:schemeClr val="bg1"/>
              </a:solidFill>
            </a:endParaRPr>
          </a:p>
        </p:txBody>
      </p:sp>
      <p:pic>
        <p:nvPicPr>
          <p:cNvPr id="16" name="Picture 15" descr="A screenshot of a phone&#10;&#10;Description automatically generated">
            <a:extLst>
              <a:ext uri="{FF2B5EF4-FFF2-40B4-BE49-F238E27FC236}">
                <a16:creationId xmlns:a16="http://schemas.microsoft.com/office/drawing/2014/main" id="{46DB370F-517D-1D48-020D-3324703AA0C7}"/>
              </a:ext>
            </a:extLst>
          </p:cNvPr>
          <p:cNvPicPr>
            <a:picLocks noChangeAspect="1"/>
          </p:cNvPicPr>
          <p:nvPr/>
        </p:nvPicPr>
        <p:blipFill>
          <a:blip r:embed="rId5"/>
          <a:stretch>
            <a:fillRect/>
          </a:stretch>
        </p:blipFill>
        <p:spPr>
          <a:xfrm>
            <a:off x="4999677" y="1801805"/>
            <a:ext cx="1994289" cy="4437250"/>
          </a:xfrm>
          <a:prstGeom prst="rect">
            <a:avLst/>
          </a:prstGeom>
          <a:effectLst/>
        </p:spPr>
      </p:pic>
    </p:spTree>
    <p:extLst>
      <p:ext uri="{BB962C8B-B14F-4D97-AF65-F5344CB8AC3E}">
        <p14:creationId xmlns:p14="http://schemas.microsoft.com/office/powerpoint/2010/main" val="1331888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alpha val="90000"/>
          </a:schemeClr>
        </a:solidFill>
        <a:effectLst/>
      </p:bgPr>
    </p:bg>
    <p:spTree>
      <p:nvGrpSpPr>
        <p:cNvPr id="1" name="">
          <a:extLst>
            <a:ext uri="{FF2B5EF4-FFF2-40B4-BE49-F238E27FC236}">
              <a16:creationId xmlns:a16="http://schemas.microsoft.com/office/drawing/2014/main" id="{25A627FF-57CC-918E-8AD7-7C71849C316F}"/>
            </a:ext>
          </a:extLst>
        </p:cNvPr>
        <p:cNvGrpSpPr/>
        <p:nvPr/>
      </p:nvGrpSpPr>
      <p:grpSpPr>
        <a:xfrm>
          <a:off x="0" y="0"/>
          <a:ext cx="0" cy="0"/>
          <a:chOff x="0" y="0"/>
          <a:chExt cx="0" cy="0"/>
        </a:xfrm>
      </p:grpSpPr>
      <p:sp>
        <p:nvSpPr>
          <p:cNvPr id="2" name="Object 1">
            <a:extLst>
              <a:ext uri="{FF2B5EF4-FFF2-40B4-BE49-F238E27FC236}">
                <a16:creationId xmlns:a16="http://schemas.microsoft.com/office/drawing/2014/main" id="{62EF6AB9-76DC-9346-19F6-6B09F3E8ED3A}"/>
              </a:ext>
            </a:extLst>
          </p:cNvPr>
          <p:cNvSpPr/>
          <p:nvPr/>
        </p:nvSpPr>
        <p:spPr>
          <a:xfrm>
            <a:off x="0" y="419590"/>
            <a:ext cx="12188952" cy="541599"/>
          </a:xfrm>
          <a:prstGeom prst="rect">
            <a:avLst/>
          </a:prstGeom>
        </p:spPr>
        <p:txBody>
          <a:bodyPr>
            <a:noAutofit/>
          </a:bodyPr>
          <a:lstStyle/>
          <a:p>
            <a:pPr algn="ctr">
              <a:lnSpc>
                <a:spcPts val="4266"/>
              </a:lnSpc>
              <a:buNone/>
            </a:pPr>
            <a:r>
              <a:rPr lang="en-US" sz="5400" b="1" i="1" dirty="0">
                <a:solidFill>
                  <a:schemeClr val="bg1"/>
                </a:solidFill>
                <a:effectLst>
                  <a:outerShdw blurRad="38100" dist="38100" dir="2700000" algn="tl">
                    <a:srgbClr val="000000">
                      <a:alpha val="43137"/>
                    </a:srgbClr>
                  </a:outerShdw>
                </a:effectLst>
                <a:latin typeface="+mj-lt"/>
                <a:ea typeface="+mj-ea"/>
                <a:cs typeface="+mj-cs"/>
              </a:rPr>
              <a:t>Financial Plan</a:t>
            </a:r>
          </a:p>
        </p:txBody>
      </p:sp>
      <p:sp>
        <p:nvSpPr>
          <p:cNvPr id="11" name="Rectangle 10">
            <a:extLst>
              <a:ext uri="{FF2B5EF4-FFF2-40B4-BE49-F238E27FC236}">
                <a16:creationId xmlns:a16="http://schemas.microsoft.com/office/drawing/2014/main" id="{CDC4E526-DCF2-51A0-1E37-DCDE5FC24118}"/>
              </a:ext>
            </a:extLst>
          </p:cNvPr>
          <p:cNvSpPr/>
          <p:nvPr/>
        </p:nvSpPr>
        <p:spPr>
          <a:xfrm>
            <a:off x="1880120" y="5445010"/>
            <a:ext cx="7847045" cy="1097755"/>
          </a:xfrm>
          <a:prstGeom prst="rect">
            <a:avLst/>
          </a:prstGeom>
          <a:solidFill>
            <a:srgbClr val="C00000">
              <a:alpha val="82000"/>
            </a:srgb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1499036-5698-4338-DFC5-DFB82F689740}"/>
              </a:ext>
            </a:extLst>
          </p:cNvPr>
          <p:cNvSpPr/>
          <p:nvPr/>
        </p:nvSpPr>
        <p:spPr>
          <a:xfrm>
            <a:off x="7890594" y="5658061"/>
            <a:ext cx="833210" cy="854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BF08B92-4CC1-47DD-807F-3304F2A99618}"/>
              </a:ext>
            </a:extLst>
          </p:cNvPr>
          <p:cNvSpPr/>
          <p:nvPr/>
        </p:nvSpPr>
        <p:spPr>
          <a:xfrm>
            <a:off x="1880118" y="6288226"/>
            <a:ext cx="1916243" cy="1945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hart 5">
            <a:extLst>
              <a:ext uri="{FF2B5EF4-FFF2-40B4-BE49-F238E27FC236}">
                <a16:creationId xmlns:a16="http://schemas.microsoft.com/office/drawing/2014/main" id="{93827922-2712-163D-4E0F-F729D10C0873}"/>
              </a:ext>
            </a:extLst>
          </p:cNvPr>
          <p:cNvGraphicFramePr>
            <a:graphicFrameLocks/>
          </p:cNvGraphicFramePr>
          <p:nvPr>
            <p:extLst>
              <p:ext uri="{D42A27DB-BD31-4B8C-83A1-F6EECF244321}">
                <p14:modId xmlns:p14="http://schemas.microsoft.com/office/powerpoint/2010/main" val="3089494891"/>
              </p:ext>
            </p:extLst>
          </p:nvPr>
        </p:nvGraphicFramePr>
        <p:xfrm>
          <a:off x="422990" y="1387358"/>
          <a:ext cx="5380651" cy="3324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8ED278A8-F415-4BAB-A9F2-DBA60CBC161D}"/>
              </a:ext>
            </a:extLst>
          </p:cNvPr>
          <p:cNvGraphicFramePr>
            <a:graphicFrameLocks/>
          </p:cNvGraphicFramePr>
          <p:nvPr>
            <p:extLst>
              <p:ext uri="{D42A27DB-BD31-4B8C-83A1-F6EECF244321}">
                <p14:modId xmlns:p14="http://schemas.microsoft.com/office/powerpoint/2010/main" val="1755447164"/>
              </p:ext>
            </p:extLst>
          </p:nvPr>
        </p:nvGraphicFramePr>
        <p:xfrm>
          <a:off x="6634065" y="1387358"/>
          <a:ext cx="5134945" cy="3324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Table 14">
            <a:extLst>
              <a:ext uri="{FF2B5EF4-FFF2-40B4-BE49-F238E27FC236}">
                <a16:creationId xmlns:a16="http://schemas.microsoft.com/office/drawing/2014/main" id="{AE32B457-9F69-9481-7B87-6450DFD790EB}"/>
              </a:ext>
            </a:extLst>
          </p:cNvPr>
          <p:cNvGraphicFramePr>
            <a:graphicFrameLocks noGrp="1"/>
          </p:cNvGraphicFramePr>
          <p:nvPr>
            <p:extLst>
              <p:ext uri="{D42A27DB-BD31-4B8C-83A1-F6EECF244321}">
                <p14:modId xmlns:p14="http://schemas.microsoft.com/office/powerpoint/2010/main" val="173313767"/>
              </p:ext>
            </p:extLst>
          </p:nvPr>
        </p:nvGraphicFramePr>
        <p:xfrm>
          <a:off x="2010747" y="5504986"/>
          <a:ext cx="7585789" cy="977801"/>
        </p:xfrm>
        <a:graphic>
          <a:graphicData uri="http://schemas.openxmlformats.org/drawingml/2006/table">
            <a:tbl>
              <a:tblPr/>
              <a:tblGrid>
                <a:gridCol w="419249">
                  <a:extLst>
                    <a:ext uri="{9D8B030D-6E8A-4147-A177-3AD203B41FA5}">
                      <a16:colId xmlns:a16="http://schemas.microsoft.com/office/drawing/2014/main" val="2999498489"/>
                    </a:ext>
                  </a:extLst>
                </a:gridCol>
                <a:gridCol w="1323255">
                  <a:extLst>
                    <a:ext uri="{9D8B030D-6E8A-4147-A177-3AD203B41FA5}">
                      <a16:colId xmlns:a16="http://schemas.microsoft.com/office/drawing/2014/main" val="2204308126"/>
                    </a:ext>
                  </a:extLst>
                </a:gridCol>
                <a:gridCol w="1847316">
                  <a:extLst>
                    <a:ext uri="{9D8B030D-6E8A-4147-A177-3AD203B41FA5}">
                      <a16:colId xmlns:a16="http://schemas.microsoft.com/office/drawing/2014/main" val="1630336265"/>
                    </a:ext>
                  </a:extLst>
                </a:gridCol>
                <a:gridCol w="1074326">
                  <a:extLst>
                    <a:ext uri="{9D8B030D-6E8A-4147-A177-3AD203B41FA5}">
                      <a16:colId xmlns:a16="http://schemas.microsoft.com/office/drawing/2014/main" val="399018991"/>
                    </a:ext>
                  </a:extLst>
                </a:gridCol>
                <a:gridCol w="995717">
                  <a:extLst>
                    <a:ext uri="{9D8B030D-6E8A-4147-A177-3AD203B41FA5}">
                      <a16:colId xmlns:a16="http://schemas.microsoft.com/office/drawing/2014/main" val="221691719"/>
                    </a:ext>
                  </a:extLst>
                </a:gridCol>
                <a:gridCol w="995717">
                  <a:extLst>
                    <a:ext uri="{9D8B030D-6E8A-4147-A177-3AD203B41FA5}">
                      <a16:colId xmlns:a16="http://schemas.microsoft.com/office/drawing/2014/main" val="1491367341"/>
                    </a:ext>
                  </a:extLst>
                </a:gridCol>
                <a:gridCol w="930209">
                  <a:extLst>
                    <a:ext uri="{9D8B030D-6E8A-4147-A177-3AD203B41FA5}">
                      <a16:colId xmlns:a16="http://schemas.microsoft.com/office/drawing/2014/main" val="1434759369"/>
                    </a:ext>
                  </a:extLst>
                </a:gridCol>
              </a:tblGrid>
              <a:tr h="249024">
                <a:tc>
                  <a:txBody>
                    <a:bodyPr/>
                    <a:lstStyle/>
                    <a:p>
                      <a:pPr algn="l" fontAlgn="b"/>
                      <a:r>
                        <a:rPr lang="en-US" sz="1200" b="0" i="0" u="none" strike="noStrike" dirty="0">
                          <a:solidFill>
                            <a:schemeClr val="bg1"/>
                          </a:solidFill>
                          <a:effectLst/>
                          <a:latin typeface="Aptos Narrow" panose="020B0004020202020204" pitchFamily="34" charset="0"/>
                        </a:rPr>
                        <a:t>Year</a:t>
                      </a:r>
                    </a:p>
                  </a:txBody>
                  <a:tcPr marL="6350" marR="6350" marT="6350" marB="0" anchor="b">
                    <a:lnL>
                      <a:noFill/>
                    </a:lnL>
                    <a:lnR>
                      <a:noFill/>
                    </a:lnR>
                    <a:lnT>
                      <a:noFill/>
                    </a:lnT>
                    <a:lnB>
                      <a:noFill/>
                    </a:lnB>
                    <a:noFill/>
                  </a:tcPr>
                </a:tc>
                <a:tc>
                  <a:txBody>
                    <a:bodyPr/>
                    <a:lstStyle/>
                    <a:p>
                      <a:pPr algn="ctr" fontAlgn="b"/>
                      <a:r>
                        <a:rPr lang="en-US" sz="1200" b="0" i="0" u="none" strike="noStrike" dirty="0">
                          <a:solidFill>
                            <a:schemeClr val="bg1"/>
                          </a:solidFill>
                          <a:effectLst/>
                          <a:latin typeface="Aptos Narrow" panose="020B0004020202020204" pitchFamily="34" charset="0"/>
                        </a:rPr>
                        <a:t>Monthly Active Users</a:t>
                      </a:r>
                    </a:p>
                  </a:txBody>
                  <a:tcPr marL="6350" marR="6350" marT="6350" marB="0" anchor="b">
                    <a:lnL>
                      <a:noFill/>
                    </a:lnL>
                    <a:lnR>
                      <a:noFill/>
                    </a:lnR>
                    <a:lnT>
                      <a:noFill/>
                    </a:lnT>
                    <a:lnB>
                      <a:noFill/>
                    </a:lnB>
                    <a:noFill/>
                  </a:tcPr>
                </a:tc>
                <a:tc>
                  <a:txBody>
                    <a:bodyPr/>
                    <a:lstStyle/>
                    <a:p>
                      <a:pPr algn="ctr" fontAlgn="b"/>
                      <a:r>
                        <a:rPr lang="en-US" sz="1200" b="0" i="0" u="none" strike="noStrike" dirty="0">
                          <a:solidFill>
                            <a:schemeClr val="bg1"/>
                          </a:solidFill>
                          <a:effectLst/>
                          <a:latin typeface="Aptos Narrow" panose="020B0004020202020204" pitchFamily="34" charset="0"/>
                        </a:rPr>
                        <a:t>Monthly Projected Subscribers</a:t>
                      </a:r>
                    </a:p>
                  </a:txBody>
                  <a:tcPr marL="6350" marR="6350" marT="6350" marB="0" anchor="b">
                    <a:lnL>
                      <a:noFill/>
                    </a:lnL>
                    <a:lnR>
                      <a:noFill/>
                    </a:lnR>
                    <a:lnT>
                      <a:noFill/>
                    </a:lnT>
                    <a:lnB>
                      <a:noFill/>
                    </a:lnB>
                    <a:noFill/>
                  </a:tcPr>
                </a:tc>
                <a:tc>
                  <a:txBody>
                    <a:bodyPr/>
                    <a:lstStyle/>
                    <a:p>
                      <a:pPr algn="r" fontAlgn="b"/>
                      <a:r>
                        <a:rPr lang="en-US" sz="1200" b="0" i="0" u="none" strike="noStrike" dirty="0">
                          <a:solidFill>
                            <a:schemeClr val="bg1"/>
                          </a:solidFill>
                          <a:effectLst/>
                          <a:latin typeface="Aptos Narrow" panose="020B0004020202020204" pitchFamily="34" charset="0"/>
                        </a:rPr>
                        <a:t>Revenue</a:t>
                      </a:r>
                    </a:p>
                  </a:txBody>
                  <a:tcPr marL="6350" marR="6350" marT="6350" marB="0" anchor="b">
                    <a:lnL>
                      <a:noFill/>
                    </a:lnL>
                    <a:lnR>
                      <a:noFill/>
                    </a:lnR>
                    <a:lnT>
                      <a:noFill/>
                    </a:lnT>
                    <a:lnB>
                      <a:noFill/>
                    </a:lnB>
                    <a:noFill/>
                  </a:tcPr>
                </a:tc>
                <a:tc>
                  <a:txBody>
                    <a:bodyPr/>
                    <a:lstStyle/>
                    <a:p>
                      <a:pPr algn="r" fontAlgn="b"/>
                      <a:r>
                        <a:rPr lang="en-US" sz="1200" b="0" i="0" u="none" strike="noStrike" dirty="0">
                          <a:solidFill>
                            <a:schemeClr val="bg1"/>
                          </a:solidFill>
                          <a:effectLst/>
                          <a:latin typeface="Aptos Narrow" panose="020B0004020202020204" pitchFamily="34" charset="0"/>
                        </a:rPr>
                        <a:t>Expenses</a:t>
                      </a:r>
                    </a:p>
                  </a:txBody>
                  <a:tcPr marL="6350" marR="6350" marT="6350" marB="0" anchor="b">
                    <a:lnL>
                      <a:noFill/>
                    </a:lnL>
                    <a:lnR>
                      <a:noFill/>
                    </a:lnR>
                    <a:lnT>
                      <a:noFill/>
                    </a:lnT>
                    <a:lnB>
                      <a:noFill/>
                    </a:lnB>
                    <a:noFill/>
                  </a:tcPr>
                </a:tc>
                <a:tc>
                  <a:txBody>
                    <a:bodyPr/>
                    <a:lstStyle/>
                    <a:p>
                      <a:pPr algn="r" fontAlgn="b"/>
                      <a:r>
                        <a:rPr lang="en-US" sz="1200" b="0" i="0" u="none" strike="noStrike" dirty="0">
                          <a:solidFill>
                            <a:schemeClr val="bg1"/>
                          </a:solidFill>
                          <a:effectLst/>
                          <a:latin typeface="Aptos Narrow" panose="020B0004020202020204" pitchFamily="34" charset="0"/>
                        </a:rPr>
                        <a:t>Net Profit</a:t>
                      </a:r>
                    </a:p>
                  </a:txBody>
                  <a:tcPr marL="6350" marR="6350" marT="6350" marB="0" anchor="b">
                    <a:lnL>
                      <a:noFill/>
                    </a:lnL>
                    <a:lnR>
                      <a:noFill/>
                    </a:lnR>
                    <a:lnT>
                      <a:noFill/>
                    </a:lnT>
                    <a:lnB>
                      <a:noFill/>
                    </a:lnB>
                    <a:noFill/>
                  </a:tcPr>
                </a:tc>
                <a:tc>
                  <a:txBody>
                    <a:bodyPr/>
                    <a:lstStyle/>
                    <a:p>
                      <a:pPr algn="r" fontAlgn="b"/>
                      <a:r>
                        <a:rPr lang="en-US" sz="1200" b="0" i="0" u="none" strike="noStrike" dirty="0">
                          <a:solidFill>
                            <a:schemeClr val="bg1"/>
                          </a:solidFill>
                          <a:effectLst/>
                          <a:latin typeface="Aptos Narrow" panose="020B0004020202020204" pitchFamily="34" charset="0"/>
                        </a:rPr>
                        <a:t>Profit Margins</a:t>
                      </a:r>
                    </a:p>
                  </a:txBody>
                  <a:tcPr marL="6350" marR="6350" marT="6350" marB="0" anchor="b">
                    <a:lnL>
                      <a:noFill/>
                    </a:lnL>
                    <a:lnR>
                      <a:noFill/>
                    </a:lnR>
                    <a:lnT>
                      <a:noFill/>
                    </a:lnT>
                    <a:lnB>
                      <a:noFill/>
                    </a:lnB>
                    <a:noFill/>
                  </a:tcPr>
                </a:tc>
                <a:extLst>
                  <a:ext uri="{0D108BD9-81ED-4DB2-BD59-A6C34878D82A}">
                    <a16:rowId xmlns:a16="http://schemas.microsoft.com/office/drawing/2014/main" val="1073362429"/>
                  </a:ext>
                </a:extLst>
              </a:tr>
              <a:tr h="201897">
                <a:tc>
                  <a:txBody>
                    <a:bodyPr/>
                    <a:lstStyle/>
                    <a:p>
                      <a:pPr algn="l" fontAlgn="b"/>
                      <a:r>
                        <a:rPr lang="en-US" sz="1200" b="0" i="0" u="none" strike="noStrike">
                          <a:solidFill>
                            <a:schemeClr val="bg1"/>
                          </a:solidFill>
                          <a:effectLst/>
                          <a:latin typeface="Aptos Narrow" panose="020B0004020202020204" pitchFamily="34" charset="0"/>
                        </a:rPr>
                        <a:t>Year 1</a:t>
                      </a:r>
                    </a:p>
                  </a:txBody>
                  <a:tcPr marL="6350" marR="6350" marT="6350" marB="0" anchor="b">
                    <a:lnL>
                      <a:noFill/>
                    </a:lnL>
                    <a:lnR>
                      <a:noFill/>
                    </a:lnR>
                    <a:lnT>
                      <a:noFill/>
                    </a:lnT>
                    <a:lnB>
                      <a:noFill/>
                    </a:lnB>
                    <a:noFill/>
                  </a:tcPr>
                </a:tc>
                <a:tc>
                  <a:txBody>
                    <a:bodyPr/>
                    <a:lstStyle/>
                    <a:p>
                      <a:pPr algn="r" fontAlgn="b"/>
                      <a:r>
                        <a:rPr lang="en-US" sz="1200" b="0" i="0" u="none" strike="noStrike" dirty="0">
                          <a:solidFill>
                            <a:schemeClr val="bg1"/>
                          </a:solidFill>
                          <a:effectLst/>
                          <a:latin typeface="Aptos Narrow" panose="020B0004020202020204" pitchFamily="34" charset="0"/>
                        </a:rPr>
                        <a:t>22.5 K</a:t>
                      </a:r>
                    </a:p>
                  </a:txBody>
                  <a:tcPr marL="6350" marR="6350" marT="6350" marB="0" anchor="b">
                    <a:lnL>
                      <a:noFill/>
                    </a:lnL>
                    <a:lnR>
                      <a:noFill/>
                    </a:lnR>
                    <a:lnT>
                      <a:noFill/>
                    </a:lnT>
                    <a:lnB>
                      <a:noFill/>
                    </a:lnB>
                    <a:noFill/>
                  </a:tcPr>
                </a:tc>
                <a:tc>
                  <a:txBody>
                    <a:bodyPr/>
                    <a:lstStyle/>
                    <a:p>
                      <a:pPr algn="r" fontAlgn="b"/>
                      <a:r>
                        <a:rPr lang="en-US" sz="1200" b="0" i="0" u="none" strike="noStrike" dirty="0">
                          <a:solidFill>
                            <a:schemeClr val="bg1"/>
                          </a:solidFill>
                          <a:effectLst/>
                          <a:latin typeface="Aptos Narrow" panose="020B0004020202020204" pitchFamily="34" charset="0"/>
                        </a:rPr>
                        <a:t>2.2 K</a:t>
                      </a:r>
                    </a:p>
                  </a:txBody>
                  <a:tcPr marL="6350" marR="6350" marT="6350" marB="0" anchor="b">
                    <a:lnL>
                      <a:noFill/>
                    </a:lnL>
                    <a:lnR>
                      <a:noFill/>
                    </a:lnR>
                    <a:lnT>
                      <a:noFill/>
                    </a:lnT>
                    <a:lnB>
                      <a:noFill/>
                    </a:lnB>
                    <a:noFill/>
                  </a:tcPr>
                </a:tc>
                <a:tc>
                  <a:txBody>
                    <a:bodyPr/>
                    <a:lstStyle/>
                    <a:p>
                      <a:pPr algn="r" fontAlgn="b"/>
                      <a:r>
                        <a:rPr lang="en-US" sz="1200" b="0" i="0" u="none" strike="noStrike">
                          <a:solidFill>
                            <a:schemeClr val="bg1"/>
                          </a:solidFill>
                          <a:effectLst/>
                          <a:latin typeface="Aptos Narrow" panose="020B0004020202020204" pitchFamily="34" charset="0"/>
                        </a:rPr>
                        <a:t>$768 K</a:t>
                      </a:r>
                    </a:p>
                  </a:txBody>
                  <a:tcPr marL="6350" marR="6350" marT="6350" marB="0" anchor="b">
                    <a:lnL>
                      <a:noFill/>
                    </a:lnL>
                    <a:lnR>
                      <a:noFill/>
                    </a:lnR>
                    <a:lnT>
                      <a:noFill/>
                    </a:lnT>
                    <a:lnB>
                      <a:noFill/>
                    </a:lnB>
                    <a:noFill/>
                  </a:tcPr>
                </a:tc>
                <a:tc>
                  <a:txBody>
                    <a:bodyPr/>
                    <a:lstStyle/>
                    <a:p>
                      <a:pPr algn="r" fontAlgn="b"/>
                      <a:r>
                        <a:rPr lang="en-US" sz="1200" b="0" i="0" u="none" strike="noStrike">
                          <a:solidFill>
                            <a:schemeClr val="bg1"/>
                          </a:solidFill>
                          <a:effectLst/>
                          <a:latin typeface="Aptos Narrow" panose="020B0004020202020204" pitchFamily="34" charset="0"/>
                        </a:rPr>
                        <a:t>$743 K</a:t>
                      </a:r>
                    </a:p>
                  </a:txBody>
                  <a:tcPr marL="6350" marR="6350" marT="6350" marB="0" anchor="b">
                    <a:lnL>
                      <a:noFill/>
                    </a:lnL>
                    <a:lnR>
                      <a:noFill/>
                    </a:lnR>
                    <a:lnT>
                      <a:noFill/>
                    </a:lnT>
                    <a:lnB>
                      <a:noFill/>
                    </a:lnB>
                    <a:noFill/>
                  </a:tcPr>
                </a:tc>
                <a:tc>
                  <a:txBody>
                    <a:bodyPr/>
                    <a:lstStyle/>
                    <a:p>
                      <a:pPr algn="r" fontAlgn="b"/>
                      <a:r>
                        <a:rPr lang="en-US" sz="1200" b="0" i="0" u="none" strike="noStrike">
                          <a:solidFill>
                            <a:schemeClr val="bg1"/>
                          </a:solidFill>
                          <a:effectLst/>
                          <a:latin typeface="Aptos Narrow" panose="020B0004020202020204" pitchFamily="34" charset="0"/>
                        </a:rPr>
                        <a:t>$25 K</a:t>
                      </a:r>
                    </a:p>
                  </a:txBody>
                  <a:tcPr marL="6350" marR="6350" marT="6350" marB="0" anchor="b">
                    <a:lnL>
                      <a:noFill/>
                    </a:lnL>
                    <a:lnR>
                      <a:noFill/>
                    </a:lnR>
                    <a:lnT>
                      <a:noFill/>
                    </a:lnT>
                    <a:lnB>
                      <a:noFill/>
                    </a:lnB>
                    <a:noFill/>
                  </a:tcPr>
                </a:tc>
                <a:tc>
                  <a:txBody>
                    <a:bodyPr/>
                    <a:lstStyle/>
                    <a:p>
                      <a:pPr algn="r" fontAlgn="b"/>
                      <a:r>
                        <a:rPr lang="en-US" sz="1200" b="0" i="0" u="none" strike="noStrike" dirty="0">
                          <a:solidFill>
                            <a:schemeClr val="bg1"/>
                          </a:solidFill>
                          <a:effectLst/>
                          <a:latin typeface="Aptos Narrow" panose="020B0004020202020204" pitchFamily="34" charset="0"/>
                        </a:rPr>
                        <a:t>3%</a:t>
                      </a:r>
                    </a:p>
                  </a:txBody>
                  <a:tcPr marL="6350" marR="6350" marT="6350" marB="0" anchor="b">
                    <a:lnL>
                      <a:noFill/>
                    </a:lnL>
                    <a:lnR>
                      <a:noFill/>
                    </a:lnR>
                    <a:lnT>
                      <a:noFill/>
                    </a:lnT>
                    <a:lnB>
                      <a:noFill/>
                    </a:lnB>
                    <a:noFill/>
                  </a:tcPr>
                </a:tc>
                <a:extLst>
                  <a:ext uri="{0D108BD9-81ED-4DB2-BD59-A6C34878D82A}">
                    <a16:rowId xmlns:a16="http://schemas.microsoft.com/office/drawing/2014/main" val="2668901680"/>
                  </a:ext>
                </a:extLst>
              </a:tr>
              <a:tr h="201897">
                <a:tc>
                  <a:txBody>
                    <a:bodyPr/>
                    <a:lstStyle/>
                    <a:p>
                      <a:pPr algn="l" fontAlgn="b"/>
                      <a:r>
                        <a:rPr lang="en-US" sz="1200" b="0" i="0" u="none" strike="noStrike">
                          <a:solidFill>
                            <a:schemeClr val="bg1"/>
                          </a:solidFill>
                          <a:effectLst/>
                          <a:latin typeface="Aptos Narrow" panose="020B0004020202020204" pitchFamily="34" charset="0"/>
                        </a:rPr>
                        <a:t>Year 2</a:t>
                      </a:r>
                    </a:p>
                  </a:txBody>
                  <a:tcPr marL="6350" marR="6350" marT="6350" marB="0" anchor="b">
                    <a:lnL>
                      <a:noFill/>
                    </a:lnL>
                    <a:lnR>
                      <a:noFill/>
                    </a:lnR>
                    <a:lnT>
                      <a:noFill/>
                    </a:lnT>
                    <a:lnB>
                      <a:noFill/>
                    </a:lnB>
                    <a:noFill/>
                  </a:tcPr>
                </a:tc>
                <a:tc>
                  <a:txBody>
                    <a:bodyPr/>
                    <a:lstStyle/>
                    <a:p>
                      <a:pPr algn="r" fontAlgn="b"/>
                      <a:r>
                        <a:rPr lang="en-US" sz="1200" b="0" i="0" u="none" strike="noStrike">
                          <a:solidFill>
                            <a:schemeClr val="bg1"/>
                          </a:solidFill>
                          <a:effectLst/>
                          <a:latin typeface="Aptos Narrow" panose="020B0004020202020204" pitchFamily="34" charset="0"/>
                        </a:rPr>
                        <a:t>112.5 K</a:t>
                      </a:r>
                    </a:p>
                  </a:txBody>
                  <a:tcPr marL="6350" marR="6350" marT="6350" marB="0" anchor="b">
                    <a:lnL>
                      <a:noFill/>
                    </a:lnL>
                    <a:lnR>
                      <a:noFill/>
                    </a:lnR>
                    <a:lnT>
                      <a:noFill/>
                    </a:lnT>
                    <a:lnB>
                      <a:noFill/>
                    </a:lnB>
                    <a:noFill/>
                  </a:tcPr>
                </a:tc>
                <a:tc>
                  <a:txBody>
                    <a:bodyPr/>
                    <a:lstStyle/>
                    <a:p>
                      <a:pPr algn="r" fontAlgn="b"/>
                      <a:r>
                        <a:rPr lang="en-US" sz="1200" b="0" i="0" u="none" strike="noStrike">
                          <a:solidFill>
                            <a:schemeClr val="bg1"/>
                          </a:solidFill>
                          <a:effectLst/>
                          <a:latin typeface="Aptos Narrow" panose="020B0004020202020204" pitchFamily="34" charset="0"/>
                        </a:rPr>
                        <a:t>16.9 K</a:t>
                      </a:r>
                    </a:p>
                  </a:txBody>
                  <a:tcPr marL="6350" marR="6350" marT="6350" marB="0" anchor="b">
                    <a:lnL>
                      <a:noFill/>
                    </a:lnL>
                    <a:lnR>
                      <a:noFill/>
                    </a:lnR>
                    <a:lnT>
                      <a:noFill/>
                    </a:lnT>
                    <a:lnB>
                      <a:noFill/>
                    </a:lnB>
                    <a:noFill/>
                  </a:tcPr>
                </a:tc>
                <a:tc>
                  <a:txBody>
                    <a:bodyPr/>
                    <a:lstStyle/>
                    <a:p>
                      <a:pPr algn="r" fontAlgn="b"/>
                      <a:r>
                        <a:rPr lang="en-US" sz="1200" b="0" i="0" u="none" strike="noStrike">
                          <a:solidFill>
                            <a:schemeClr val="bg1"/>
                          </a:solidFill>
                          <a:effectLst/>
                          <a:latin typeface="Aptos Narrow" panose="020B0004020202020204" pitchFamily="34" charset="0"/>
                        </a:rPr>
                        <a:t>$4.7 M</a:t>
                      </a:r>
                    </a:p>
                  </a:txBody>
                  <a:tcPr marL="6350" marR="6350" marT="6350" marB="0" anchor="b">
                    <a:lnL>
                      <a:noFill/>
                    </a:lnL>
                    <a:lnR>
                      <a:noFill/>
                    </a:lnR>
                    <a:lnT>
                      <a:noFill/>
                    </a:lnT>
                    <a:lnB>
                      <a:noFill/>
                    </a:lnB>
                    <a:noFill/>
                  </a:tcPr>
                </a:tc>
                <a:tc>
                  <a:txBody>
                    <a:bodyPr/>
                    <a:lstStyle/>
                    <a:p>
                      <a:pPr algn="r" fontAlgn="b"/>
                      <a:r>
                        <a:rPr lang="en-US" sz="1200" b="0" i="0" u="none" strike="noStrike">
                          <a:solidFill>
                            <a:schemeClr val="bg1"/>
                          </a:solidFill>
                          <a:effectLst/>
                          <a:latin typeface="Aptos Narrow" panose="020B0004020202020204" pitchFamily="34" charset="0"/>
                        </a:rPr>
                        <a:t>$4.0 M</a:t>
                      </a:r>
                    </a:p>
                  </a:txBody>
                  <a:tcPr marL="6350" marR="6350" marT="6350" marB="0" anchor="b">
                    <a:lnL>
                      <a:noFill/>
                    </a:lnL>
                    <a:lnR>
                      <a:noFill/>
                    </a:lnR>
                    <a:lnT>
                      <a:noFill/>
                    </a:lnT>
                    <a:lnB>
                      <a:noFill/>
                    </a:lnB>
                    <a:noFill/>
                  </a:tcPr>
                </a:tc>
                <a:tc>
                  <a:txBody>
                    <a:bodyPr/>
                    <a:lstStyle/>
                    <a:p>
                      <a:pPr algn="r" fontAlgn="b"/>
                      <a:r>
                        <a:rPr lang="en-US" sz="1200" b="0" i="0" u="none" strike="noStrike">
                          <a:solidFill>
                            <a:schemeClr val="bg1"/>
                          </a:solidFill>
                          <a:effectLst/>
                          <a:latin typeface="Aptos Narrow" panose="020B0004020202020204" pitchFamily="34" charset="0"/>
                        </a:rPr>
                        <a:t>$679 K</a:t>
                      </a:r>
                    </a:p>
                  </a:txBody>
                  <a:tcPr marL="6350" marR="6350" marT="6350" marB="0" anchor="b">
                    <a:lnL>
                      <a:noFill/>
                    </a:lnL>
                    <a:lnR>
                      <a:noFill/>
                    </a:lnR>
                    <a:lnT>
                      <a:noFill/>
                    </a:lnT>
                    <a:lnB>
                      <a:noFill/>
                    </a:lnB>
                    <a:noFill/>
                  </a:tcPr>
                </a:tc>
                <a:tc>
                  <a:txBody>
                    <a:bodyPr/>
                    <a:lstStyle/>
                    <a:p>
                      <a:pPr algn="r" fontAlgn="b"/>
                      <a:r>
                        <a:rPr lang="en-US" sz="1200" b="0" i="0" u="none" strike="noStrike">
                          <a:solidFill>
                            <a:schemeClr val="bg1"/>
                          </a:solidFill>
                          <a:effectLst/>
                          <a:latin typeface="Aptos Narrow" panose="020B0004020202020204" pitchFamily="34" charset="0"/>
                        </a:rPr>
                        <a:t>14%</a:t>
                      </a:r>
                    </a:p>
                  </a:txBody>
                  <a:tcPr marL="6350" marR="6350" marT="6350" marB="0" anchor="b">
                    <a:lnL>
                      <a:noFill/>
                    </a:lnL>
                    <a:lnR>
                      <a:noFill/>
                    </a:lnR>
                    <a:lnT>
                      <a:noFill/>
                    </a:lnT>
                    <a:lnB>
                      <a:noFill/>
                    </a:lnB>
                    <a:noFill/>
                  </a:tcPr>
                </a:tc>
                <a:extLst>
                  <a:ext uri="{0D108BD9-81ED-4DB2-BD59-A6C34878D82A}">
                    <a16:rowId xmlns:a16="http://schemas.microsoft.com/office/drawing/2014/main" val="1713000238"/>
                  </a:ext>
                </a:extLst>
              </a:tr>
              <a:tr h="201897">
                <a:tc>
                  <a:txBody>
                    <a:bodyPr/>
                    <a:lstStyle/>
                    <a:p>
                      <a:pPr algn="l" fontAlgn="b"/>
                      <a:r>
                        <a:rPr lang="en-US" sz="1200" b="0" i="0" u="none" strike="noStrike">
                          <a:solidFill>
                            <a:schemeClr val="bg1"/>
                          </a:solidFill>
                          <a:effectLst/>
                          <a:latin typeface="Aptos Narrow" panose="020B0004020202020204" pitchFamily="34" charset="0"/>
                        </a:rPr>
                        <a:t>Year 3</a:t>
                      </a:r>
                    </a:p>
                  </a:txBody>
                  <a:tcPr marL="6350" marR="6350" marT="6350" marB="0" anchor="b">
                    <a:lnL>
                      <a:noFill/>
                    </a:lnL>
                    <a:lnR>
                      <a:noFill/>
                    </a:lnR>
                    <a:lnT>
                      <a:noFill/>
                    </a:lnT>
                    <a:lnB>
                      <a:noFill/>
                    </a:lnB>
                    <a:noFill/>
                  </a:tcPr>
                </a:tc>
                <a:tc>
                  <a:txBody>
                    <a:bodyPr/>
                    <a:lstStyle/>
                    <a:p>
                      <a:pPr algn="r" fontAlgn="b"/>
                      <a:r>
                        <a:rPr lang="en-US" sz="1200" b="0" i="0" u="none" strike="noStrike" dirty="0">
                          <a:solidFill>
                            <a:schemeClr val="bg1"/>
                          </a:solidFill>
                          <a:effectLst/>
                          <a:latin typeface="Aptos Narrow" panose="020B0004020202020204" pitchFamily="34" charset="0"/>
                        </a:rPr>
                        <a:t>224.9 K</a:t>
                      </a:r>
                    </a:p>
                  </a:txBody>
                  <a:tcPr marL="6350" marR="6350" marT="6350" marB="0" anchor="b">
                    <a:lnL>
                      <a:noFill/>
                    </a:lnL>
                    <a:lnR>
                      <a:noFill/>
                    </a:lnR>
                    <a:lnT>
                      <a:noFill/>
                    </a:lnT>
                    <a:lnB>
                      <a:noFill/>
                    </a:lnB>
                    <a:noFill/>
                  </a:tcPr>
                </a:tc>
                <a:tc>
                  <a:txBody>
                    <a:bodyPr/>
                    <a:lstStyle/>
                    <a:p>
                      <a:pPr algn="r" fontAlgn="b"/>
                      <a:r>
                        <a:rPr lang="en-US" sz="1200" b="0" i="0" u="none" strike="noStrike" dirty="0">
                          <a:solidFill>
                            <a:schemeClr val="bg1"/>
                          </a:solidFill>
                          <a:effectLst/>
                          <a:latin typeface="Aptos Narrow" panose="020B0004020202020204" pitchFamily="34" charset="0"/>
                        </a:rPr>
                        <a:t>47.2 K</a:t>
                      </a:r>
                    </a:p>
                  </a:txBody>
                  <a:tcPr marL="6350" marR="6350" marT="6350" marB="0" anchor="b">
                    <a:lnL>
                      <a:noFill/>
                    </a:lnL>
                    <a:lnR>
                      <a:noFill/>
                    </a:lnR>
                    <a:lnT>
                      <a:noFill/>
                    </a:lnT>
                    <a:lnB>
                      <a:noFill/>
                    </a:lnB>
                    <a:noFill/>
                  </a:tcPr>
                </a:tc>
                <a:tc>
                  <a:txBody>
                    <a:bodyPr/>
                    <a:lstStyle/>
                    <a:p>
                      <a:pPr algn="r" fontAlgn="b"/>
                      <a:r>
                        <a:rPr lang="en-US" sz="1200" b="0" i="0" u="none" strike="noStrike" dirty="0">
                          <a:solidFill>
                            <a:schemeClr val="bg1"/>
                          </a:solidFill>
                          <a:effectLst/>
                          <a:latin typeface="Aptos Narrow" panose="020B0004020202020204" pitchFamily="34" charset="0"/>
                        </a:rPr>
                        <a:t>$12.0 M</a:t>
                      </a:r>
                    </a:p>
                  </a:txBody>
                  <a:tcPr marL="6350" marR="6350" marT="6350" marB="0" anchor="b">
                    <a:lnL>
                      <a:noFill/>
                    </a:lnL>
                    <a:lnR>
                      <a:noFill/>
                    </a:lnR>
                    <a:lnT>
                      <a:noFill/>
                    </a:lnT>
                    <a:lnB>
                      <a:noFill/>
                    </a:lnB>
                    <a:noFill/>
                  </a:tcPr>
                </a:tc>
                <a:tc>
                  <a:txBody>
                    <a:bodyPr/>
                    <a:lstStyle/>
                    <a:p>
                      <a:pPr algn="r" fontAlgn="b"/>
                      <a:r>
                        <a:rPr lang="en-US" sz="1200" b="0" i="0" u="none" strike="noStrike">
                          <a:solidFill>
                            <a:schemeClr val="bg1"/>
                          </a:solidFill>
                          <a:effectLst/>
                          <a:latin typeface="Aptos Narrow" panose="020B0004020202020204" pitchFamily="34" charset="0"/>
                        </a:rPr>
                        <a:t>$9.6 M</a:t>
                      </a:r>
                    </a:p>
                  </a:txBody>
                  <a:tcPr marL="6350" marR="6350" marT="6350" marB="0" anchor="b">
                    <a:lnL>
                      <a:noFill/>
                    </a:lnL>
                    <a:lnR>
                      <a:noFill/>
                    </a:lnR>
                    <a:lnT>
                      <a:noFill/>
                    </a:lnT>
                    <a:lnB>
                      <a:noFill/>
                    </a:lnB>
                    <a:noFill/>
                  </a:tcPr>
                </a:tc>
                <a:tc>
                  <a:txBody>
                    <a:bodyPr/>
                    <a:lstStyle/>
                    <a:p>
                      <a:pPr algn="r" fontAlgn="b"/>
                      <a:r>
                        <a:rPr lang="en-US" sz="1200" b="0" i="0" u="none" strike="noStrike" dirty="0">
                          <a:solidFill>
                            <a:schemeClr val="bg1"/>
                          </a:solidFill>
                          <a:effectLst/>
                          <a:latin typeface="Aptos Narrow" panose="020B0004020202020204" pitchFamily="34" charset="0"/>
                        </a:rPr>
                        <a:t>$2.4 M</a:t>
                      </a:r>
                    </a:p>
                  </a:txBody>
                  <a:tcPr marL="6350" marR="6350" marT="6350" marB="0" anchor="b">
                    <a:lnL>
                      <a:noFill/>
                    </a:lnL>
                    <a:lnR>
                      <a:noFill/>
                    </a:lnR>
                    <a:lnT>
                      <a:noFill/>
                    </a:lnT>
                    <a:lnB>
                      <a:noFill/>
                    </a:lnB>
                    <a:noFill/>
                  </a:tcPr>
                </a:tc>
                <a:tc>
                  <a:txBody>
                    <a:bodyPr/>
                    <a:lstStyle/>
                    <a:p>
                      <a:pPr algn="r" fontAlgn="b"/>
                      <a:r>
                        <a:rPr lang="en-US" sz="1200" b="0" i="0" u="none" strike="noStrike" dirty="0">
                          <a:solidFill>
                            <a:schemeClr val="bg1"/>
                          </a:solidFill>
                          <a:effectLst/>
                          <a:latin typeface="Aptos Narrow" panose="020B0004020202020204" pitchFamily="34" charset="0"/>
                        </a:rPr>
                        <a:t>20%</a:t>
                      </a:r>
                    </a:p>
                  </a:txBody>
                  <a:tcPr marL="6350" marR="6350" marT="6350" marB="0" anchor="b">
                    <a:lnL>
                      <a:noFill/>
                    </a:lnL>
                    <a:lnR>
                      <a:noFill/>
                    </a:lnR>
                    <a:lnT>
                      <a:noFill/>
                    </a:lnT>
                    <a:lnB>
                      <a:noFill/>
                    </a:lnB>
                    <a:noFill/>
                  </a:tcPr>
                </a:tc>
                <a:extLst>
                  <a:ext uri="{0D108BD9-81ED-4DB2-BD59-A6C34878D82A}">
                    <a16:rowId xmlns:a16="http://schemas.microsoft.com/office/drawing/2014/main" val="3345129991"/>
                  </a:ext>
                </a:extLst>
              </a:tr>
            </a:tbl>
          </a:graphicData>
        </a:graphic>
      </p:graphicFrame>
    </p:spTree>
    <p:extLst>
      <p:ext uri="{BB962C8B-B14F-4D97-AF65-F5344CB8AC3E}">
        <p14:creationId xmlns:p14="http://schemas.microsoft.com/office/powerpoint/2010/main" val="4952526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cb9d3e5-4b3f-44ff-a28a-11baafb8bb68">
      <Terms xmlns="http://schemas.microsoft.com/office/infopath/2007/PartnerControls"/>
    </lcf76f155ced4ddcb4097134ff3c332f>
    <TaxCatchAll xmlns="bc441718-6e52-4a1d-b6f1-72c7a50a506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CF0AA5E430D834CAB665A626F50D8FA" ma:contentTypeVersion="15" ma:contentTypeDescription="Create a new document." ma:contentTypeScope="" ma:versionID="04ba353bd5fe4a62f7ea614b16841cf7">
  <xsd:schema xmlns:xsd="http://www.w3.org/2001/XMLSchema" xmlns:xs="http://www.w3.org/2001/XMLSchema" xmlns:p="http://schemas.microsoft.com/office/2006/metadata/properties" xmlns:ns2="bcb9d3e5-4b3f-44ff-a28a-11baafb8bb68" xmlns:ns3="bc441718-6e52-4a1d-b6f1-72c7a50a506b" targetNamespace="http://schemas.microsoft.com/office/2006/metadata/properties" ma:root="true" ma:fieldsID="079a2c0c1a1cc6b120ca7155186520bf" ns2:_="" ns3:_="">
    <xsd:import namespace="bcb9d3e5-4b3f-44ff-a28a-11baafb8bb68"/>
    <xsd:import namespace="bc441718-6e52-4a1d-b6f1-72c7a50a506b"/>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ServiceLocatio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b9d3e5-4b3f-44ff-a28a-11baafb8bb6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Location" ma:index="14" nillable="true" ma:displayName="Location" ma:indexed="true"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66045ab0-8ac1-4463-84de-84ec01d429ab"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c441718-6e52-4a1d-b6f1-72c7a50a506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cedbec7c-1c86-4dd8-babf-bf2c0cea5d4b}" ma:internalName="TaxCatchAll" ma:showField="CatchAllData" ma:web="bc441718-6e52-4a1d-b6f1-72c7a50a506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EE35B3-6935-4B91-B732-108702ACE5E6}">
  <ds:schemaRefs>
    <ds:schemaRef ds:uri="http://schemas.microsoft.com/office/2006/documentManagement/types"/>
    <ds:schemaRef ds:uri="bcb9d3e5-4b3f-44ff-a28a-11baafb8bb68"/>
    <ds:schemaRef ds:uri="http://purl.org/dc/terms/"/>
    <ds:schemaRef ds:uri="http://purl.org/dc/dcmitype/"/>
    <ds:schemaRef ds:uri="bc441718-6e52-4a1d-b6f1-72c7a50a506b"/>
    <ds:schemaRef ds:uri="http://schemas.openxmlformats.org/package/2006/metadata/core-properties"/>
    <ds:schemaRef ds:uri="http://purl.org/dc/elements/1.1/"/>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025FFD6A-1FE5-4887-8126-47C40817FE94}">
  <ds:schemaRefs>
    <ds:schemaRef ds:uri="bc441718-6e52-4a1d-b6f1-72c7a50a506b"/>
    <ds:schemaRef ds:uri="bcb9d3e5-4b3f-44ff-a28a-11baafb8bb6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326C0C5-BE22-4CE1-837A-6C2CFC272A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31751</TotalTime>
  <Words>774</Words>
  <Application>Microsoft Office PowerPoint</Application>
  <PresentationFormat>Widescreen</PresentationFormat>
  <Paragraphs>134</Paragraphs>
  <Slides>13</Slides>
  <Notes>11</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13</vt:i4>
      </vt:variant>
    </vt:vector>
  </HeadingPairs>
  <TitlesOfParts>
    <vt:vector size="24" baseType="lpstr">
      <vt:lpstr>Aptos</vt:lpstr>
      <vt:lpstr>Aptos Display</vt:lpstr>
      <vt:lpstr>Aptos Narrow</vt:lpstr>
      <vt:lpstr>Arial</vt:lpstr>
      <vt:lpstr>Bebas Neue</vt:lpstr>
      <vt:lpstr>Century Gothic</vt:lpstr>
      <vt:lpstr>Source Sans Pro</vt:lpstr>
      <vt:lpstr>Source Sans Pro Regular</vt:lpstr>
      <vt:lpstr>Wingdings</vt:lpstr>
      <vt:lpstr>Office Theme</vt:lpstr>
      <vt:lpstr>1_Office Theme</vt:lpstr>
      <vt:lpstr>PowerPoint Presentation</vt:lpstr>
      <vt:lpstr>Problem</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Janine Hempelman</dc:creator>
  <cp:lastModifiedBy>Cartez Dewberry</cp:lastModifiedBy>
  <cp:revision>89</cp:revision>
  <dcterms:created xsi:type="dcterms:W3CDTF">2024-04-21T02:32:26Z</dcterms:created>
  <dcterms:modified xsi:type="dcterms:W3CDTF">2024-11-17T20:00:36Z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0x010100BCF0AA5E430D834CAB665A626F50D8FA</vt:lpwstr>
  </property>
  <property fmtid="{D5CDD505-2E9C-101B-9397-08002B2CF9AE}" pid="3" name="MediaServiceImageTags">
    <vt:lpwstr/>
  </property>
</Properties>
</file>